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60" r:id="rId3"/>
    <p:sldId id="293" r:id="rId4"/>
    <p:sldId id="261" r:id="rId5"/>
    <p:sldId id="285" r:id="rId6"/>
    <p:sldId id="259" r:id="rId7"/>
    <p:sldId id="290" r:id="rId8"/>
    <p:sldId id="292" r:id="rId9"/>
    <p:sldId id="294" r:id="rId10"/>
    <p:sldId id="265" r:id="rId11"/>
    <p:sldId id="287" r:id="rId12"/>
    <p:sldId id="289" r:id="rId13"/>
    <p:sldId id="282" r:id="rId14"/>
    <p:sldId id="286" r:id="rId15"/>
    <p:sldId id="278" r:id="rId16"/>
    <p:sldId id="288" r:id="rId17"/>
    <p:sldId id="273" r:id="rId18"/>
    <p:sldId id="283" r:id="rId19"/>
  </p:sldIdLst>
  <p:sldSz cx="13716000" cy="10287000"/>
  <p:notesSz cx="6858000" cy="9144000"/>
  <p:embeddedFontLst>
    <p:embeddedFont>
      <p:font typeface="Clear Sans Regular Bold" panose="020B0604020202020204" charset="0"/>
      <p:regular r:id="rId21"/>
    </p:embeddedFont>
    <p:embeddedFont>
      <p:font typeface="Verdana" panose="020B0604030504040204" pitchFamily="34" charset="0"/>
      <p:regular r:id="rId22"/>
      <p:bold r:id="rId23"/>
      <p:italic r:id="rId24"/>
      <p:boldItalic r:id="rId25"/>
    </p:embeddedFont>
    <p:embeddedFont>
      <p:font typeface="Clear Sans Regular" panose="020B0604020202020204" charset="0"/>
      <p:regular r:id="rId26"/>
    </p:embeddedFont>
    <p:embeddedFont>
      <p:font typeface="Segoe UI" panose="020B0502040204020203" pitchFamily="34" charset="0"/>
      <p:regular r:id="rId27"/>
      <p:bold r:id="rId28"/>
      <p:italic r:id="rId29"/>
      <p:boldItalic r:id="rId30"/>
    </p:embeddedFont>
    <p:embeddedFont>
      <p:font typeface="Hammersmith One" panose="020B0604020202020204" charset="0"/>
      <p:regular r:id="rId31"/>
    </p:embeddedFont>
    <p:embeddedFont>
      <p:font typeface="Calibri" panose="020F050202020403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2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73" autoAdjust="0"/>
    <p:restoredTop sz="94364" autoAdjust="0"/>
  </p:normalViewPr>
  <p:slideViewPr>
    <p:cSldViewPr>
      <p:cViewPr varScale="1">
        <p:scale>
          <a:sx n="49" d="100"/>
          <a:sy n="49" d="100"/>
        </p:scale>
        <p:origin x="1518" y="60"/>
      </p:cViewPr>
      <p:guideLst>
        <p:guide orient="horz" pos="2184"/>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81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E05093-8386-4905-9B0A-DFB861F50270}"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2CB48194-2994-4C48-87D5-FAF755DD1D92}">
      <dgm:prSet phldrT="[Text]"/>
      <dgm:spPr/>
      <dgm:t>
        <a:bodyPr/>
        <a:lstStyle/>
        <a:p>
          <a:r>
            <a:rPr lang="en-US" dirty="0" smtClean="0"/>
            <a:t>Clean Data</a:t>
          </a:r>
          <a:endParaRPr lang="en-US" dirty="0"/>
        </a:p>
      </dgm:t>
    </dgm:pt>
    <dgm:pt modelId="{E28578F4-778B-4C72-B543-A5D00842751E}" type="parTrans" cxnId="{1236FC8F-B1DC-4435-BCF8-14F4B730E92F}">
      <dgm:prSet/>
      <dgm:spPr/>
      <dgm:t>
        <a:bodyPr/>
        <a:lstStyle/>
        <a:p>
          <a:endParaRPr lang="en-US"/>
        </a:p>
      </dgm:t>
    </dgm:pt>
    <dgm:pt modelId="{52F79A2C-CEBF-423E-837C-FF0314DEC25B}" type="sibTrans" cxnId="{1236FC8F-B1DC-4435-BCF8-14F4B730E92F}">
      <dgm:prSet/>
      <dgm:spPr/>
      <dgm:t>
        <a:bodyPr/>
        <a:lstStyle/>
        <a:p>
          <a:endParaRPr lang="en-US"/>
        </a:p>
      </dgm:t>
    </dgm:pt>
    <dgm:pt modelId="{4F84A185-50E6-4981-B932-53102C6734A9}">
      <dgm:prSet phldrT="[Text]"/>
      <dgm:spPr/>
      <dgm:t>
        <a:bodyPr/>
        <a:lstStyle/>
        <a:p>
          <a:r>
            <a:rPr lang="en-US" dirty="0" smtClean="0"/>
            <a:t>Clean Wrong Data</a:t>
          </a:r>
          <a:endParaRPr lang="en-US" dirty="0"/>
        </a:p>
      </dgm:t>
    </dgm:pt>
    <dgm:pt modelId="{6456F583-3FF3-4D56-9922-DC2C76059FD8}" type="parTrans" cxnId="{B0626F22-A809-4DAF-A285-DCA7D1D3FD9D}">
      <dgm:prSet/>
      <dgm:spPr/>
      <dgm:t>
        <a:bodyPr/>
        <a:lstStyle/>
        <a:p>
          <a:endParaRPr lang="en-US"/>
        </a:p>
      </dgm:t>
    </dgm:pt>
    <dgm:pt modelId="{75F984C0-63D8-4ECE-9044-8AF8D4334675}" type="sibTrans" cxnId="{B0626F22-A809-4DAF-A285-DCA7D1D3FD9D}">
      <dgm:prSet/>
      <dgm:spPr/>
      <dgm:t>
        <a:bodyPr/>
        <a:lstStyle/>
        <a:p>
          <a:endParaRPr lang="en-US"/>
        </a:p>
      </dgm:t>
    </dgm:pt>
    <dgm:pt modelId="{DE07E1B8-6E37-49C0-A162-94686D23F8FF}">
      <dgm:prSet/>
      <dgm:spPr/>
      <dgm:t>
        <a:bodyPr/>
        <a:lstStyle/>
        <a:p>
          <a:r>
            <a:rPr lang="en-US" dirty="0" smtClean="0"/>
            <a:t>Remove Duplicates</a:t>
          </a:r>
          <a:endParaRPr lang="en-US" dirty="0"/>
        </a:p>
      </dgm:t>
    </dgm:pt>
    <dgm:pt modelId="{8418104F-F01D-4E23-995A-8BE8B79590C1}" type="parTrans" cxnId="{9EEA677B-286C-4672-A607-328764F959AC}">
      <dgm:prSet/>
      <dgm:spPr/>
      <dgm:t>
        <a:bodyPr/>
        <a:lstStyle/>
        <a:p>
          <a:endParaRPr lang="en-US"/>
        </a:p>
      </dgm:t>
    </dgm:pt>
    <dgm:pt modelId="{EF60B2D7-8318-4103-8667-13B98E07E61F}" type="sibTrans" cxnId="{9EEA677B-286C-4672-A607-328764F959AC}">
      <dgm:prSet/>
      <dgm:spPr/>
      <dgm:t>
        <a:bodyPr/>
        <a:lstStyle/>
        <a:p>
          <a:endParaRPr lang="en-US"/>
        </a:p>
      </dgm:t>
    </dgm:pt>
    <dgm:pt modelId="{45B8A036-69DA-4F19-8C1D-ED7CBFC95BFD}">
      <dgm:prSet phldrT="[Text]"/>
      <dgm:spPr/>
      <dgm:t>
        <a:bodyPr/>
        <a:lstStyle/>
        <a:p>
          <a:r>
            <a:rPr lang="en-US" dirty="0" smtClean="0"/>
            <a:t>Clean Empty Cells</a:t>
          </a:r>
          <a:endParaRPr lang="en-US" dirty="0"/>
        </a:p>
      </dgm:t>
    </dgm:pt>
    <dgm:pt modelId="{2C1A5B6B-E7CD-441C-AFC8-5D3A93AEBB4B}" type="parTrans" cxnId="{19F29696-4518-42A8-9C13-0D11FF814EFC}">
      <dgm:prSet/>
      <dgm:spPr/>
      <dgm:t>
        <a:bodyPr/>
        <a:lstStyle/>
        <a:p>
          <a:endParaRPr lang="en-US"/>
        </a:p>
      </dgm:t>
    </dgm:pt>
    <dgm:pt modelId="{DD11D1AA-88F7-4216-BE4B-7BC67BA7201E}" type="sibTrans" cxnId="{19F29696-4518-42A8-9C13-0D11FF814EFC}">
      <dgm:prSet/>
      <dgm:spPr/>
      <dgm:t>
        <a:bodyPr/>
        <a:lstStyle/>
        <a:p>
          <a:endParaRPr lang="en-US"/>
        </a:p>
      </dgm:t>
    </dgm:pt>
    <dgm:pt modelId="{DB3100ED-FC8C-4DFC-B08E-AC12205B968D}">
      <dgm:prSet phldrT="[Text]"/>
      <dgm:spPr/>
      <dgm:t>
        <a:bodyPr/>
        <a:lstStyle/>
        <a:p>
          <a:r>
            <a:rPr lang="en-US" dirty="0" smtClean="0"/>
            <a:t>Clean Wrong Format</a:t>
          </a:r>
          <a:endParaRPr lang="en-US" dirty="0"/>
        </a:p>
      </dgm:t>
    </dgm:pt>
    <dgm:pt modelId="{9086D656-1231-4C88-A20A-5E48C2BD704C}" type="parTrans" cxnId="{9760E698-D000-4837-9154-E176390A437E}">
      <dgm:prSet/>
      <dgm:spPr/>
      <dgm:t>
        <a:bodyPr/>
        <a:lstStyle/>
        <a:p>
          <a:endParaRPr lang="en-US"/>
        </a:p>
      </dgm:t>
    </dgm:pt>
    <dgm:pt modelId="{796877A6-EB70-4464-88BD-95A8FEA380D2}" type="sibTrans" cxnId="{9760E698-D000-4837-9154-E176390A437E}">
      <dgm:prSet/>
      <dgm:spPr/>
      <dgm:t>
        <a:bodyPr/>
        <a:lstStyle/>
        <a:p>
          <a:endParaRPr lang="en-US"/>
        </a:p>
      </dgm:t>
    </dgm:pt>
    <dgm:pt modelId="{0E4B1B0E-864E-4DE5-A514-B9746C4EB7F9}" type="pres">
      <dgm:prSet presAssocID="{13E05093-8386-4905-9B0A-DFB861F50270}" presName="Name0" presStyleCnt="0">
        <dgm:presLayoutVars>
          <dgm:dir/>
          <dgm:resizeHandles val="exact"/>
        </dgm:presLayoutVars>
      </dgm:prSet>
      <dgm:spPr/>
      <dgm:t>
        <a:bodyPr/>
        <a:lstStyle/>
        <a:p>
          <a:endParaRPr lang="en-US"/>
        </a:p>
      </dgm:t>
    </dgm:pt>
    <dgm:pt modelId="{F98EA075-C452-4C14-B86B-58A35CBE20B9}" type="pres">
      <dgm:prSet presAssocID="{2CB48194-2994-4C48-87D5-FAF755DD1D92}" presName="node" presStyleLbl="node1" presStyleIdx="0" presStyleCnt="5">
        <dgm:presLayoutVars>
          <dgm:bulletEnabled val="1"/>
        </dgm:presLayoutVars>
      </dgm:prSet>
      <dgm:spPr/>
      <dgm:t>
        <a:bodyPr/>
        <a:lstStyle/>
        <a:p>
          <a:endParaRPr lang="en-US"/>
        </a:p>
      </dgm:t>
    </dgm:pt>
    <dgm:pt modelId="{914E8679-2C2D-48CC-A17D-7E5E079B5918}" type="pres">
      <dgm:prSet presAssocID="{52F79A2C-CEBF-423E-837C-FF0314DEC25B}" presName="sibTrans" presStyleLbl="sibTrans2D1" presStyleIdx="0" presStyleCnt="4"/>
      <dgm:spPr/>
      <dgm:t>
        <a:bodyPr/>
        <a:lstStyle/>
        <a:p>
          <a:endParaRPr lang="en-US"/>
        </a:p>
      </dgm:t>
    </dgm:pt>
    <dgm:pt modelId="{3D89D95B-2649-4871-AA04-7AEE40E877F0}" type="pres">
      <dgm:prSet presAssocID="{52F79A2C-CEBF-423E-837C-FF0314DEC25B}" presName="connectorText" presStyleLbl="sibTrans2D1" presStyleIdx="0" presStyleCnt="4"/>
      <dgm:spPr/>
      <dgm:t>
        <a:bodyPr/>
        <a:lstStyle/>
        <a:p>
          <a:endParaRPr lang="en-US"/>
        </a:p>
      </dgm:t>
    </dgm:pt>
    <dgm:pt modelId="{7EDB0D4D-B9DC-4ABE-8ED4-C2685ED2174D}" type="pres">
      <dgm:prSet presAssocID="{45B8A036-69DA-4F19-8C1D-ED7CBFC95BFD}" presName="node" presStyleLbl="node1" presStyleIdx="1" presStyleCnt="5">
        <dgm:presLayoutVars>
          <dgm:bulletEnabled val="1"/>
        </dgm:presLayoutVars>
      </dgm:prSet>
      <dgm:spPr/>
      <dgm:t>
        <a:bodyPr/>
        <a:lstStyle/>
        <a:p>
          <a:endParaRPr lang="en-US"/>
        </a:p>
      </dgm:t>
    </dgm:pt>
    <dgm:pt modelId="{046DB1F6-4FE6-4B42-BA59-B614F75473B4}" type="pres">
      <dgm:prSet presAssocID="{DD11D1AA-88F7-4216-BE4B-7BC67BA7201E}" presName="sibTrans" presStyleLbl="sibTrans2D1" presStyleIdx="1" presStyleCnt="4"/>
      <dgm:spPr/>
      <dgm:t>
        <a:bodyPr/>
        <a:lstStyle/>
        <a:p>
          <a:endParaRPr lang="en-US"/>
        </a:p>
      </dgm:t>
    </dgm:pt>
    <dgm:pt modelId="{75DDAC3C-95BA-4A63-8811-5946C22E269C}" type="pres">
      <dgm:prSet presAssocID="{DD11D1AA-88F7-4216-BE4B-7BC67BA7201E}" presName="connectorText" presStyleLbl="sibTrans2D1" presStyleIdx="1" presStyleCnt="4"/>
      <dgm:spPr/>
      <dgm:t>
        <a:bodyPr/>
        <a:lstStyle/>
        <a:p>
          <a:endParaRPr lang="en-US"/>
        </a:p>
      </dgm:t>
    </dgm:pt>
    <dgm:pt modelId="{AF1CF567-D478-4E26-9806-71FAD0901C4F}" type="pres">
      <dgm:prSet presAssocID="{DB3100ED-FC8C-4DFC-B08E-AC12205B968D}" presName="node" presStyleLbl="node1" presStyleIdx="2" presStyleCnt="5">
        <dgm:presLayoutVars>
          <dgm:bulletEnabled val="1"/>
        </dgm:presLayoutVars>
      </dgm:prSet>
      <dgm:spPr/>
      <dgm:t>
        <a:bodyPr/>
        <a:lstStyle/>
        <a:p>
          <a:endParaRPr lang="en-US"/>
        </a:p>
      </dgm:t>
    </dgm:pt>
    <dgm:pt modelId="{3BBEA711-F898-4CB7-A2F9-8557BC428D7D}" type="pres">
      <dgm:prSet presAssocID="{796877A6-EB70-4464-88BD-95A8FEA380D2}" presName="sibTrans" presStyleLbl="sibTrans2D1" presStyleIdx="2" presStyleCnt="4"/>
      <dgm:spPr/>
      <dgm:t>
        <a:bodyPr/>
        <a:lstStyle/>
        <a:p>
          <a:endParaRPr lang="en-US"/>
        </a:p>
      </dgm:t>
    </dgm:pt>
    <dgm:pt modelId="{9371B8B1-260B-41B3-87E1-4D3BE36DF66E}" type="pres">
      <dgm:prSet presAssocID="{796877A6-EB70-4464-88BD-95A8FEA380D2}" presName="connectorText" presStyleLbl="sibTrans2D1" presStyleIdx="2" presStyleCnt="4"/>
      <dgm:spPr/>
      <dgm:t>
        <a:bodyPr/>
        <a:lstStyle/>
        <a:p>
          <a:endParaRPr lang="en-US"/>
        </a:p>
      </dgm:t>
    </dgm:pt>
    <dgm:pt modelId="{B8278FC5-983C-488B-8964-D751F205D908}" type="pres">
      <dgm:prSet presAssocID="{4F84A185-50E6-4981-B932-53102C6734A9}" presName="node" presStyleLbl="node1" presStyleIdx="3" presStyleCnt="5">
        <dgm:presLayoutVars>
          <dgm:bulletEnabled val="1"/>
        </dgm:presLayoutVars>
      </dgm:prSet>
      <dgm:spPr/>
      <dgm:t>
        <a:bodyPr/>
        <a:lstStyle/>
        <a:p>
          <a:endParaRPr lang="en-US"/>
        </a:p>
      </dgm:t>
    </dgm:pt>
    <dgm:pt modelId="{ECA058AB-457D-488A-9C0E-F5AE754E31AF}" type="pres">
      <dgm:prSet presAssocID="{75F984C0-63D8-4ECE-9044-8AF8D4334675}" presName="sibTrans" presStyleLbl="sibTrans2D1" presStyleIdx="3" presStyleCnt="4"/>
      <dgm:spPr/>
      <dgm:t>
        <a:bodyPr/>
        <a:lstStyle/>
        <a:p>
          <a:endParaRPr lang="en-US"/>
        </a:p>
      </dgm:t>
    </dgm:pt>
    <dgm:pt modelId="{2125A33F-F935-41A5-839C-CBE2419F5485}" type="pres">
      <dgm:prSet presAssocID="{75F984C0-63D8-4ECE-9044-8AF8D4334675}" presName="connectorText" presStyleLbl="sibTrans2D1" presStyleIdx="3" presStyleCnt="4"/>
      <dgm:spPr/>
      <dgm:t>
        <a:bodyPr/>
        <a:lstStyle/>
        <a:p>
          <a:endParaRPr lang="en-US"/>
        </a:p>
      </dgm:t>
    </dgm:pt>
    <dgm:pt modelId="{BA88C1B3-178C-4187-99B7-24C4BF469DFD}" type="pres">
      <dgm:prSet presAssocID="{DE07E1B8-6E37-49C0-A162-94686D23F8FF}" presName="node" presStyleLbl="node1" presStyleIdx="4" presStyleCnt="5">
        <dgm:presLayoutVars>
          <dgm:bulletEnabled val="1"/>
        </dgm:presLayoutVars>
      </dgm:prSet>
      <dgm:spPr/>
      <dgm:t>
        <a:bodyPr/>
        <a:lstStyle/>
        <a:p>
          <a:endParaRPr lang="en-US"/>
        </a:p>
      </dgm:t>
    </dgm:pt>
  </dgm:ptLst>
  <dgm:cxnLst>
    <dgm:cxn modelId="{DC049CEE-1F6F-4EB0-9DAB-8A6EA8647C3F}" type="presOf" srcId="{52F79A2C-CEBF-423E-837C-FF0314DEC25B}" destId="{914E8679-2C2D-48CC-A17D-7E5E079B5918}" srcOrd="0" destOrd="0" presId="urn:microsoft.com/office/officeart/2005/8/layout/process1"/>
    <dgm:cxn modelId="{8DE2C164-FA3E-4B4C-A43E-B11321E4121E}" type="presOf" srcId="{2CB48194-2994-4C48-87D5-FAF755DD1D92}" destId="{F98EA075-C452-4C14-B86B-58A35CBE20B9}" srcOrd="0" destOrd="0" presId="urn:microsoft.com/office/officeart/2005/8/layout/process1"/>
    <dgm:cxn modelId="{ADA0410A-6921-4008-AFB5-6057B01B9AA7}" type="presOf" srcId="{DD11D1AA-88F7-4216-BE4B-7BC67BA7201E}" destId="{046DB1F6-4FE6-4B42-BA59-B614F75473B4}" srcOrd="0" destOrd="0" presId="urn:microsoft.com/office/officeart/2005/8/layout/process1"/>
    <dgm:cxn modelId="{E9D98039-CD73-40FF-9CAF-02433FA10527}" type="presOf" srcId="{52F79A2C-CEBF-423E-837C-FF0314DEC25B}" destId="{3D89D95B-2649-4871-AA04-7AEE40E877F0}" srcOrd="1" destOrd="0" presId="urn:microsoft.com/office/officeart/2005/8/layout/process1"/>
    <dgm:cxn modelId="{49A158DD-DAF2-4570-9847-1AFE8930CA6F}" type="presOf" srcId="{796877A6-EB70-4464-88BD-95A8FEA380D2}" destId="{3BBEA711-F898-4CB7-A2F9-8557BC428D7D}" srcOrd="0" destOrd="0" presId="urn:microsoft.com/office/officeart/2005/8/layout/process1"/>
    <dgm:cxn modelId="{9EEA677B-286C-4672-A607-328764F959AC}" srcId="{13E05093-8386-4905-9B0A-DFB861F50270}" destId="{DE07E1B8-6E37-49C0-A162-94686D23F8FF}" srcOrd="4" destOrd="0" parTransId="{8418104F-F01D-4E23-995A-8BE8B79590C1}" sibTransId="{EF60B2D7-8318-4103-8667-13B98E07E61F}"/>
    <dgm:cxn modelId="{067DFCEF-2FE1-4E25-83E3-5B9C1E797E42}" type="presOf" srcId="{4F84A185-50E6-4981-B932-53102C6734A9}" destId="{B8278FC5-983C-488B-8964-D751F205D908}" srcOrd="0" destOrd="0" presId="urn:microsoft.com/office/officeart/2005/8/layout/process1"/>
    <dgm:cxn modelId="{19F29696-4518-42A8-9C13-0D11FF814EFC}" srcId="{13E05093-8386-4905-9B0A-DFB861F50270}" destId="{45B8A036-69DA-4F19-8C1D-ED7CBFC95BFD}" srcOrd="1" destOrd="0" parTransId="{2C1A5B6B-E7CD-441C-AFC8-5D3A93AEBB4B}" sibTransId="{DD11D1AA-88F7-4216-BE4B-7BC67BA7201E}"/>
    <dgm:cxn modelId="{1E89BCF5-66B2-48F3-AF91-41AE8E60B132}" type="presOf" srcId="{75F984C0-63D8-4ECE-9044-8AF8D4334675}" destId="{ECA058AB-457D-488A-9C0E-F5AE754E31AF}" srcOrd="0" destOrd="0" presId="urn:microsoft.com/office/officeart/2005/8/layout/process1"/>
    <dgm:cxn modelId="{5F5EE82F-1D54-4675-8357-A0EFF0C09E68}" type="presOf" srcId="{796877A6-EB70-4464-88BD-95A8FEA380D2}" destId="{9371B8B1-260B-41B3-87E1-4D3BE36DF66E}" srcOrd="1" destOrd="0" presId="urn:microsoft.com/office/officeart/2005/8/layout/process1"/>
    <dgm:cxn modelId="{0017E225-FEC0-486F-AFBD-011613BD8FE9}" type="presOf" srcId="{45B8A036-69DA-4F19-8C1D-ED7CBFC95BFD}" destId="{7EDB0D4D-B9DC-4ABE-8ED4-C2685ED2174D}" srcOrd="0" destOrd="0" presId="urn:microsoft.com/office/officeart/2005/8/layout/process1"/>
    <dgm:cxn modelId="{D0A9A8C4-29EC-407F-8EF3-A04F02225936}" type="presOf" srcId="{DB3100ED-FC8C-4DFC-B08E-AC12205B968D}" destId="{AF1CF567-D478-4E26-9806-71FAD0901C4F}" srcOrd="0" destOrd="0" presId="urn:microsoft.com/office/officeart/2005/8/layout/process1"/>
    <dgm:cxn modelId="{8F1D3E23-39CA-4D91-A30A-82D620AE4B4C}" type="presOf" srcId="{75F984C0-63D8-4ECE-9044-8AF8D4334675}" destId="{2125A33F-F935-41A5-839C-CBE2419F5485}" srcOrd="1" destOrd="0" presId="urn:microsoft.com/office/officeart/2005/8/layout/process1"/>
    <dgm:cxn modelId="{6AE34F6C-D334-42F0-ACF0-9701AE642822}" type="presOf" srcId="{DE07E1B8-6E37-49C0-A162-94686D23F8FF}" destId="{BA88C1B3-178C-4187-99B7-24C4BF469DFD}" srcOrd="0" destOrd="0" presId="urn:microsoft.com/office/officeart/2005/8/layout/process1"/>
    <dgm:cxn modelId="{9760E698-D000-4837-9154-E176390A437E}" srcId="{13E05093-8386-4905-9B0A-DFB861F50270}" destId="{DB3100ED-FC8C-4DFC-B08E-AC12205B968D}" srcOrd="2" destOrd="0" parTransId="{9086D656-1231-4C88-A20A-5E48C2BD704C}" sibTransId="{796877A6-EB70-4464-88BD-95A8FEA380D2}"/>
    <dgm:cxn modelId="{1FAF5E84-6D7C-4DEF-8B7E-2B317F29F6D4}" type="presOf" srcId="{13E05093-8386-4905-9B0A-DFB861F50270}" destId="{0E4B1B0E-864E-4DE5-A514-B9746C4EB7F9}" srcOrd="0" destOrd="0" presId="urn:microsoft.com/office/officeart/2005/8/layout/process1"/>
    <dgm:cxn modelId="{80F04E26-C528-429F-AD0C-7F6B1CB88FA5}" type="presOf" srcId="{DD11D1AA-88F7-4216-BE4B-7BC67BA7201E}" destId="{75DDAC3C-95BA-4A63-8811-5946C22E269C}" srcOrd="1" destOrd="0" presId="urn:microsoft.com/office/officeart/2005/8/layout/process1"/>
    <dgm:cxn modelId="{B0626F22-A809-4DAF-A285-DCA7D1D3FD9D}" srcId="{13E05093-8386-4905-9B0A-DFB861F50270}" destId="{4F84A185-50E6-4981-B932-53102C6734A9}" srcOrd="3" destOrd="0" parTransId="{6456F583-3FF3-4D56-9922-DC2C76059FD8}" sibTransId="{75F984C0-63D8-4ECE-9044-8AF8D4334675}"/>
    <dgm:cxn modelId="{1236FC8F-B1DC-4435-BCF8-14F4B730E92F}" srcId="{13E05093-8386-4905-9B0A-DFB861F50270}" destId="{2CB48194-2994-4C48-87D5-FAF755DD1D92}" srcOrd="0" destOrd="0" parTransId="{E28578F4-778B-4C72-B543-A5D00842751E}" sibTransId="{52F79A2C-CEBF-423E-837C-FF0314DEC25B}"/>
    <dgm:cxn modelId="{359FD8B3-55C6-4B0B-980B-298AC6F17856}" type="presParOf" srcId="{0E4B1B0E-864E-4DE5-A514-B9746C4EB7F9}" destId="{F98EA075-C452-4C14-B86B-58A35CBE20B9}" srcOrd="0" destOrd="0" presId="urn:microsoft.com/office/officeart/2005/8/layout/process1"/>
    <dgm:cxn modelId="{1873219B-9677-4913-88B5-CF90EED359F0}" type="presParOf" srcId="{0E4B1B0E-864E-4DE5-A514-B9746C4EB7F9}" destId="{914E8679-2C2D-48CC-A17D-7E5E079B5918}" srcOrd="1" destOrd="0" presId="urn:microsoft.com/office/officeart/2005/8/layout/process1"/>
    <dgm:cxn modelId="{6803E5A8-B52C-49FF-ABF9-3FBA85C0A6CF}" type="presParOf" srcId="{914E8679-2C2D-48CC-A17D-7E5E079B5918}" destId="{3D89D95B-2649-4871-AA04-7AEE40E877F0}" srcOrd="0" destOrd="0" presId="urn:microsoft.com/office/officeart/2005/8/layout/process1"/>
    <dgm:cxn modelId="{F7887241-966B-4787-B4ED-91267F6CB659}" type="presParOf" srcId="{0E4B1B0E-864E-4DE5-A514-B9746C4EB7F9}" destId="{7EDB0D4D-B9DC-4ABE-8ED4-C2685ED2174D}" srcOrd="2" destOrd="0" presId="urn:microsoft.com/office/officeart/2005/8/layout/process1"/>
    <dgm:cxn modelId="{59B44553-A1FB-4BE2-9831-91C3D8DF4578}" type="presParOf" srcId="{0E4B1B0E-864E-4DE5-A514-B9746C4EB7F9}" destId="{046DB1F6-4FE6-4B42-BA59-B614F75473B4}" srcOrd="3" destOrd="0" presId="urn:microsoft.com/office/officeart/2005/8/layout/process1"/>
    <dgm:cxn modelId="{AC8C52BF-15F1-4F37-A9E8-707FD120BEC2}" type="presParOf" srcId="{046DB1F6-4FE6-4B42-BA59-B614F75473B4}" destId="{75DDAC3C-95BA-4A63-8811-5946C22E269C}" srcOrd="0" destOrd="0" presId="urn:microsoft.com/office/officeart/2005/8/layout/process1"/>
    <dgm:cxn modelId="{04C266C1-5524-4A4E-868E-A4E95BCC1020}" type="presParOf" srcId="{0E4B1B0E-864E-4DE5-A514-B9746C4EB7F9}" destId="{AF1CF567-D478-4E26-9806-71FAD0901C4F}" srcOrd="4" destOrd="0" presId="urn:microsoft.com/office/officeart/2005/8/layout/process1"/>
    <dgm:cxn modelId="{AA8DCA21-41F6-4310-A632-8D24750DD207}" type="presParOf" srcId="{0E4B1B0E-864E-4DE5-A514-B9746C4EB7F9}" destId="{3BBEA711-F898-4CB7-A2F9-8557BC428D7D}" srcOrd="5" destOrd="0" presId="urn:microsoft.com/office/officeart/2005/8/layout/process1"/>
    <dgm:cxn modelId="{AF7874AB-C79E-4FE1-AC58-ADF2E6F28E6E}" type="presParOf" srcId="{3BBEA711-F898-4CB7-A2F9-8557BC428D7D}" destId="{9371B8B1-260B-41B3-87E1-4D3BE36DF66E}" srcOrd="0" destOrd="0" presId="urn:microsoft.com/office/officeart/2005/8/layout/process1"/>
    <dgm:cxn modelId="{273763C5-B255-4D46-B627-318E89FE33DD}" type="presParOf" srcId="{0E4B1B0E-864E-4DE5-A514-B9746C4EB7F9}" destId="{B8278FC5-983C-488B-8964-D751F205D908}" srcOrd="6" destOrd="0" presId="urn:microsoft.com/office/officeart/2005/8/layout/process1"/>
    <dgm:cxn modelId="{96366F70-D878-4EFE-A83F-44A414C91B89}" type="presParOf" srcId="{0E4B1B0E-864E-4DE5-A514-B9746C4EB7F9}" destId="{ECA058AB-457D-488A-9C0E-F5AE754E31AF}" srcOrd="7" destOrd="0" presId="urn:microsoft.com/office/officeart/2005/8/layout/process1"/>
    <dgm:cxn modelId="{76D0F0F3-BC80-4F45-9638-5AFF1C5FCDAB}" type="presParOf" srcId="{ECA058AB-457D-488A-9C0E-F5AE754E31AF}" destId="{2125A33F-F935-41A5-839C-CBE2419F5485}" srcOrd="0" destOrd="0" presId="urn:microsoft.com/office/officeart/2005/8/layout/process1"/>
    <dgm:cxn modelId="{6A35E10A-F9E2-4D1E-940A-33456ABE0CC8}" type="presParOf" srcId="{0E4B1B0E-864E-4DE5-A514-B9746C4EB7F9}" destId="{BA88C1B3-178C-4187-99B7-24C4BF469DFD}" srcOrd="8" destOrd="0" presId="urn:microsoft.com/office/officeart/2005/8/layout/process1"/>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9033885-B494-4BE3-B4D5-0F7527CD34E6}" type="doc">
      <dgm:prSet loTypeId="urn:microsoft.com/office/officeart/2005/8/layout/process1" loCatId="process" qsTypeId="urn:microsoft.com/office/officeart/2005/8/quickstyle/simple1" qsCatId="simple" csTypeId="urn:microsoft.com/office/officeart/2005/8/colors/colorful5" csCatId="colorful" phldr="1"/>
      <dgm:spPr/>
    </dgm:pt>
    <dgm:pt modelId="{1BA6F46F-8527-46A6-9DA5-EE57867A1B37}">
      <dgm:prSet phldrT="[Text]"/>
      <dgm:spPr/>
      <dgm:t>
        <a:bodyPr/>
        <a:lstStyle/>
        <a:p>
          <a:r>
            <a:rPr lang="en-US" dirty="0" smtClean="0"/>
            <a:t>Correlations</a:t>
          </a:r>
          <a:endParaRPr lang="en-US" dirty="0"/>
        </a:p>
      </dgm:t>
    </dgm:pt>
    <dgm:pt modelId="{0646B49D-3D7F-490D-8F3B-7066BE9E922F}" type="parTrans" cxnId="{817E88CD-FE3C-4E81-BE8C-42E08C246732}">
      <dgm:prSet/>
      <dgm:spPr/>
      <dgm:t>
        <a:bodyPr/>
        <a:lstStyle/>
        <a:p>
          <a:endParaRPr lang="en-US"/>
        </a:p>
      </dgm:t>
    </dgm:pt>
    <dgm:pt modelId="{DDCBE0A9-E6E9-40FB-BD77-DA0B5BF0C006}" type="sibTrans" cxnId="{817E88CD-FE3C-4E81-BE8C-42E08C246732}">
      <dgm:prSet/>
      <dgm:spPr/>
      <dgm:t>
        <a:bodyPr/>
        <a:lstStyle/>
        <a:p>
          <a:endParaRPr lang="en-US"/>
        </a:p>
      </dgm:t>
    </dgm:pt>
    <dgm:pt modelId="{5B90A384-4873-4DDF-8C44-CB546B1D2D3B}">
      <dgm:prSet phldrT="[Text]"/>
      <dgm:spPr/>
      <dgm:t>
        <a:bodyPr/>
        <a:lstStyle/>
        <a:p>
          <a:r>
            <a:rPr lang="en-US" dirty="0" smtClean="0"/>
            <a:t>Plotting</a:t>
          </a:r>
          <a:endParaRPr lang="en-US" dirty="0"/>
        </a:p>
      </dgm:t>
    </dgm:pt>
    <dgm:pt modelId="{E34EA664-1053-42A0-9CDD-07EBC7868B5E}" type="parTrans" cxnId="{08AFACB1-D7CA-4276-811A-DADF1ABF3A9B}">
      <dgm:prSet/>
      <dgm:spPr/>
      <dgm:t>
        <a:bodyPr/>
        <a:lstStyle/>
        <a:p>
          <a:endParaRPr lang="en-US"/>
        </a:p>
      </dgm:t>
    </dgm:pt>
    <dgm:pt modelId="{D4C64286-6973-4226-9BFD-6FE4DD2E9420}" type="sibTrans" cxnId="{08AFACB1-D7CA-4276-811A-DADF1ABF3A9B}">
      <dgm:prSet/>
      <dgm:spPr/>
      <dgm:t>
        <a:bodyPr/>
        <a:lstStyle/>
        <a:p>
          <a:endParaRPr lang="en-US"/>
        </a:p>
      </dgm:t>
    </dgm:pt>
    <dgm:pt modelId="{90ED4E78-4612-460A-B725-AE8278E45F0A}" type="pres">
      <dgm:prSet presAssocID="{09033885-B494-4BE3-B4D5-0F7527CD34E6}" presName="Name0" presStyleCnt="0">
        <dgm:presLayoutVars>
          <dgm:dir/>
          <dgm:resizeHandles val="exact"/>
        </dgm:presLayoutVars>
      </dgm:prSet>
      <dgm:spPr/>
    </dgm:pt>
    <dgm:pt modelId="{00503D40-038C-4B24-BD45-8F2B5B121085}" type="pres">
      <dgm:prSet presAssocID="{1BA6F46F-8527-46A6-9DA5-EE57867A1B37}" presName="node" presStyleLbl="node1" presStyleIdx="0" presStyleCnt="2">
        <dgm:presLayoutVars>
          <dgm:bulletEnabled val="1"/>
        </dgm:presLayoutVars>
      </dgm:prSet>
      <dgm:spPr/>
      <dgm:t>
        <a:bodyPr/>
        <a:lstStyle/>
        <a:p>
          <a:endParaRPr lang="en-US"/>
        </a:p>
      </dgm:t>
    </dgm:pt>
    <dgm:pt modelId="{149C761F-0DB0-465E-8C60-341617649FEB}" type="pres">
      <dgm:prSet presAssocID="{DDCBE0A9-E6E9-40FB-BD77-DA0B5BF0C006}" presName="sibTrans" presStyleLbl="sibTrans2D1" presStyleIdx="0" presStyleCnt="1"/>
      <dgm:spPr/>
      <dgm:t>
        <a:bodyPr/>
        <a:lstStyle/>
        <a:p>
          <a:endParaRPr lang="en-US"/>
        </a:p>
      </dgm:t>
    </dgm:pt>
    <dgm:pt modelId="{570B5089-35DA-421A-8F33-F673B0214BA9}" type="pres">
      <dgm:prSet presAssocID="{DDCBE0A9-E6E9-40FB-BD77-DA0B5BF0C006}" presName="connectorText" presStyleLbl="sibTrans2D1" presStyleIdx="0" presStyleCnt="1"/>
      <dgm:spPr/>
      <dgm:t>
        <a:bodyPr/>
        <a:lstStyle/>
        <a:p>
          <a:endParaRPr lang="en-US"/>
        </a:p>
      </dgm:t>
    </dgm:pt>
    <dgm:pt modelId="{181A6B1D-6A24-4C70-8DB3-D5628297062F}" type="pres">
      <dgm:prSet presAssocID="{5B90A384-4873-4DDF-8C44-CB546B1D2D3B}" presName="node" presStyleLbl="node1" presStyleIdx="1" presStyleCnt="2" custLinFactNeighborX="-1231">
        <dgm:presLayoutVars>
          <dgm:bulletEnabled val="1"/>
        </dgm:presLayoutVars>
      </dgm:prSet>
      <dgm:spPr/>
      <dgm:t>
        <a:bodyPr/>
        <a:lstStyle/>
        <a:p>
          <a:endParaRPr lang="en-US"/>
        </a:p>
      </dgm:t>
    </dgm:pt>
  </dgm:ptLst>
  <dgm:cxnLst>
    <dgm:cxn modelId="{643A7784-FD29-4498-9ADB-3E9B2535A602}" type="presOf" srcId="{5B90A384-4873-4DDF-8C44-CB546B1D2D3B}" destId="{181A6B1D-6A24-4C70-8DB3-D5628297062F}" srcOrd="0" destOrd="0" presId="urn:microsoft.com/office/officeart/2005/8/layout/process1"/>
    <dgm:cxn modelId="{817E88CD-FE3C-4E81-BE8C-42E08C246732}" srcId="{09033885-B494-4BE3-B4D5-0F7527CD34E6}" destId="{1BA6F46F-8527-46A6-9DA5-EE57867A1B37}" srcOrd="0" destOrd="0" parTransId="{0646B49D-3D7F-490D-8F3B-7066BE9E922F}" sibTransId="{DDCBE0A9-E6E9-40FB-BD77-DA0B5BF0C006}"/>
    <dgm:cxn modelId="{9500C6BF-EB7C-4EEB-9BEC-4C64EDCB825F}" type="presOf" srcId="{09033885-B494-4BE3-B4D5-0F7527CD34E6}" destId="{90ED4E78-4612-460A-B725-AE8278E45F0A}" srcOrd="0" destOrd="0" presId="urn:microsoft.com/office/officeart/2005/8/layout/process1"/>
    <dgm:cxn modelId="{D4229A0D-8034-41E5-BBD0-DC0209A78750}" type="presOf" srcId="{1BA6F46F-8527-46A6-9DA5-EE57867A1B37}" destId="{00503D40-038C-4B24-BD45-8F2B5B121085}" srcOrd="0" destOrd="0" presId="urn:microsoft.com/office/officeart/2005/8/layout/process1"/>
    <dgm:cxn modelId="{6D84F3F5-435D-41F7-BAB3-CA5ED6C9745C}" type="presOf" srcId="{DDCBE0A9-E6E9-40FB-BD77-DA0B5BF0C006}" destId="{570B5089-35DA-421A-8F33-F673B0214BA9}" srcOrd="1" destOrd="0" presId="urn:microsoft.com/office/officeart/2005/8/layout/process1"/>
    <dgm:cxn modelId="{5C3371E4-38B1-4F34-AA0F-04970B4BAF1A}" type="presOf" srcId="{DDCBE0A9-E6E9-40FB-BD77-DA0B5BF0C006}" destId="{149C761F-0DB0-465E-8C60-341617649FEB}" srcOrd="0" destOrd="0" presId="urn:microsoft.com/office/officeart/2005/8/layout/process1"/>
    <dgm:cxn modelId="{08AFACB1-D7CA-4276-811A-DADF1ABF3A9B}" srcId="{09033885-B494-4BE3-B4D5-0F7527CD34E6}" destId="{5B90A384-4873-4DDF-8C44-CB546B1D2D3B}" srcOrd="1" destOrd="0" parTransId="{E34EA664-1053-42A0-9CDD-07EBC7868B5E}" sibTransId="{D4C64286-6973-4226-9BFD-6FE4DD2E9420}"/>
    <dgm:cxn modelId="{A2BEB4FC-8613-430A-A515-32341BF096C7}" type="presParOf" srcId="{90ED4E78-4612-460A-B725-AE8278E45F0A}" destId="{00503D40-038C-4B24-BD45-8F2B5B121085}" srcOrd="0" destOrd="0" presId="urn:microsoft.com/office/officeart/2005/8/layout/process1"/>
    <dgm:cxn modelId="{177A56AC-D18A-4A6C-B753-353AF5BAE8A1}" type="presParOf" srcId="{90ED4E78-4612-460A-B725-AE8278E45F0A}" destId="{149C761F-0DB0-465E-8C60-341617649FEB}" srcOrd="1" destOrd="0" presId="urn:microsoft.com/office/officeart/2005/8/layout/process1"/>
    <dgm:cxn modelId="{6A270B55-EB92-44C0-9DD8-12DA64194438}" type="presParOf" srcId="{149C761F-0DB0-465E-8C60-341617649FEB}" destId="{570B5089-35DA-421A-8F33-F673B0214BA9}" srcOrd="0" destOrd="0" presId="urn:microsoft.com/office/officeart/2005/8/layout/process1"/>
    <dgm:cxn modelId="{49688F9C-0B02-47B1-9069-7DC9B0AEFE53}" type="presParOf" srcId="{90ED4E78-4612-460A-B725-AE8278E45F0A}" destId="{181A6B1D-6A24-4C70-8DB3-D5628297062F}"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EA075-C452-4C14-B86B-58A35CBE20B9}">
      <dsp:nvSpPr>
        <dsp:cNvPr id="0" name=""/>
        <dsp:cNvSpPr/>
      </dsp:nvSpPr>
      <dsp:spPr>
        <a:xfrm>
          <a:off x="5943" y="634411"/>
          <a:ext cx="1842585" cy="110555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Clean Data</a:t>
          </a:r>
          <a:endParaRPr lang="en-US" sz="2400" kern="1200" dirty="0"/>
        </a:p>
      </dsp:txBody>
      <dsp:txXfrm>
        <a:off x="38323" y="666791"/>
        <a:ext cx="1777825" cy="1040791"/>
      </dsp:txXfrm>
    </dsp:sp>
    <dsp:sp modelId="{914E8679-2C2D-48CC-A17D-7E5E079B5918}">
      <dsp:nvSpPr>
        <dsp:cNvPr id="0" name=""/>
        <dsp:cNvSpPr/>
      </dsp:nvSpPr>
      <dsp:spPr>
        <a:xfrm>
          <a:off x="2032787" y="958706"/>
          <a:ext cx="390628" cy="45696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032787" y="1050098"/>
        <a:ext cx="273440" cy="274177"/>
      </dsp:txXfrm>
    </dsp:sp>
    <dsp:sp modelId="{7EDB0D4D-B9DC-4ABE-8ED4-C2685ED2174D}">
      <dsp:nvSpPr>
        <dsp:cNvPr id="0" name=""/>
        <dsp:cNvSpPr/>
      </dsp:nvSpPr>
      <dsp:spPr>
        <a:xfrm>
          <a:off x="2585563" y="634411"/>
          <a:ext cx="1842585" cy="11055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Clean Empty Cells</a:t>
          </a:r>
          <a:endParaRPr lang="en-US" sz="2400" kern="1200" dirty="0"/>
        </a:p>
      </dsp:txBody>
      <dsp:txXfrm>
        <a:off x="2617943" y="666791"/>
        <a:ext cx="1777825" cy="1040791"/>
      </dsp:txXfrm>
    </dsp:sp>
    <dsp:sp modelId="{046DB1F6-4FE6-4B42-BA59-B614F75473B4}">
      <dsp:nvSpPr>
        <dsp:cNvPr id="0" name=""/>
        <dsp:cNvSpPr/>
      </dsp:nvSpPr>
      <dsp:spPr>
        <a:xfrm>
          <a:off x="4612406" y="958706"/>
          <a:ext cx="390628" cy="45696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612406" y="1050098"/>
        <a:ext cx="273440" cy="274177"/>
      </dsp:txXfrm>
    </dsp:sp>
    <dsp:sp modelId="{AF1CF567-D478-4E26-9806-71FAD0901C4F}">
      <dsp:nvSpPr>
        <dsp:cNvPr id="0" name=""/>
        <dsp:cNvSpPr/>
      </dsp:nvSpPr>
      <dsp:spPr>
        <a:xfrm>
          <a:off x="5165182" y="634411"/>
          <a:ext cx="1842585" cy="110555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Clean Wrong Format</a:t>
          </a:r>
          <a:endParaRPr lang="en-US" sz="2400" kern="1200" dirty="0"/>
        </a:p>
      </dsp:txBody>
      <dsp:txXfrm>
        <a:off x="5197562" y="666791"/>
        <a:ext cx="1777825" cy="1040791"/>
      </dsp:txXfrm>
    </dsp:sp>
    <dsp:sp modelId="{3BBEA711-F898-4CB7-A2F9-8557BC428D7D}">
      <dsp:nvSpPr>
        <dsp:cNvPr id="0" name=""/>
        <dsp:cNvSpPr/>
      </dsp:nvSpPr>
      <dsp:spPr>
        <a:xfrm>
          <a:off x="7192026" y="958706"/>
          <a:ext cx="390628" cy="45696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192026" y="1050098"/>
        <a:ext cx="273440" cy="274177"/>
      </dsp:txXfrm>
    </dsp:sp>
    <dsp:sp modelId="{B8278FC5-983C-488B-8964-D751F205D908}">
      <dsp:nvSpPr>
        <dsp:cNvPr id="0" name=""/>
        <dsp:cNvSpPr/>
      </dsp:nvSpPr>
      <dsp:spPr>
        <a:xfrm>
          <a:off x="7744801" y="634411"/>
          <a:ext cx="1842585" cy="110555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Clean Wrong Data</a:t>
          </a:r>
          <a:endParaRPr lang="en-US" sz="2400" kern="1200" dirty="0"/>
        </a:p>
      </dsp:txBody>
      <dsp:txXfrm>
        <a:off x="7777181" y="666791"/>
        <a:ext cx="1777825" cy="1040791"/>
      </dsp:txXfrm>
    </dsp:sp>
    <dsp:sp modelId="{ECA058AB-457D-488A-9C0E-F5AE754E31AF}">
      <dsp:nvSpPr>
        <dsp:cNvPr id="0" name=""/>
        <dsp:cNvSpPr/>
      </dsp:nvSpPr>
      <dsp:spPr>
        <a:xfrm>
          <a:off x="9771645" y="958706"/>
          <a:ext cx="390628" cy="45696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9771645" y="1050098"/>
        <a:ext cx="273440" cy="274177"/>
      </dsp:txXfrm>
    </dsp:sp>
    <dsp:sp modelId="{BA88C1B3-178C-4187-99B7-24C4BF469DFD}">
      <dsp:nvSpPr>
        <dsp:cNvPr id="0" name=""/>
        <dsp:cNvSpPr/>
      </dsp:nvSpPr>
      <dsp:spPr>
        <a:xfrm>
          <a:off x="10324420" y="634411"/>
          <a:ext cx="1842585" cy="110555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Remove Duplicates</a:t>
          </a:r>
          <a:endParaRPr lang="en-US" sz="2400" kern="1200" dirty="0"/>
        </a:p>
      </dsp:txBody>
      <dsp:txXfrm>
        <a:off x="10356800" y="666791"/>
        <a:ext cx="1777825" cy="10407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03D40-038C-4B24-BD45-8F2B5B121085}">
      <dsp:nvSpPr>
        <dsp:cNvPr id="0" name=""/>
        <dsp:cNvSpPr/>
      </dsp:nvSpPr>
      <dsp:spPr>
        <a:xfrm>
          <a:off x="1785" y="0"/>
          <a:ext cx="3808511" cy="104045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Correlations</a:t>
          </a:r>
          <a:endParaRPr lang="en-US" sz="4500" kern="1200" dirty="0"/>
        </a:p>
      </dsp:txBody>
      <dsp:txXfrm>
        <a:off x="32259" y="30474"/>
        <a:ext cx="3747563" cy="979508"/>
      </dsp:txXfrm>
    </dsp:sp>
    <dsp:sp modelId="{149C761F-0DB0-465E-8C60-341617649FEB}">
      <dsp:nvSpPr>
        <dsp:cNvPr id="0" name=""/>
        <dsp:cNvSpPr/>
      </dsp:nvSpPr>
      <dsp:spPr>
        <a:xfrm>
          <a:off x="4186460" y="47972"/>
          <a:ext cx="797465" cy="94451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4186460" y="236874"/>
        <a:ext cx="558226" cy="566706"/>
      </dsp:txXfrm>
    </dsp:sp>
    <dsp:sp modelId="{181A6B1D-6A24-4C70-8DB3-D5628297062F}">
      <dsp:nvSpPr>
        <dsp:cNvPr id="0" name=""/>
        <dsp:cNvSpPr/>
      </dsp:nvSpPr>
      <dsp:spPr>
        <a:xfrm>
          <a:off x="5314949" y="0"/>
          <a:ext cx="3808511" cy="1040456"/>
        </a:xfrm>
        <a:prstGeom prst="roundRect">
          <a:avLst>
            <a:gd name="adj" fmla="val 1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Plotting</a:t>
          </a:r>
          <a:endParaRPr lang="en-US" sz="4500" kern="1200" dirty="0"/>
        </a:p>
      </dsp:txBody>
      <dsp:txXfrm>
        <a:off x="5345423" y="30474"/>
        <a:ext cx="3747563" cy="9795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C5F37-82C2-4EF0-B37E-F0C7E3B60A66}" type="datetimeFigureOut">
              <a:rPr lang="en-IN" smtClean="0"/>
              <a:t>09-11-2021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909F5-591D-46D1-B25D-6B41DDDEB9B2}" type="slidenum">
              <a:rPr lang="en-IN" smtClean="0"/>
              <a:t>‹#›</a:t>
            </a:fld>
            <a:endParaRPr lang="en-IN"/>
          </a:p>
        </p:txBody>
      </p:sp>
    </p:spTree>
    <p:extLst>
      <p:ext uri="{BB962C8B-B14F-4D97-AF65-F5344CB8AC3E}">
        <p14:creationId xmlns:p14="http://schemas.microsoft.com/office/powerpoint/2010/main" val="230312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smtClean="0"/>
              <a:t>https://www.tableau.com/learn/articles/what-is-data-cleaning</a:t>
            </a:r>
            <a:endParaRPr lang="en-IN" dirty="0"/>
          </a:p>
        </p:txBody>
      </p:sp>
      <p:sp>
        <p:nvSpPr>
          <p:cNvPr id="4" name="Slide Number Placeholder 3"/>
          <p:cNvSpPr>
            <a:spLocks noGrp="1"/>
          </p:cNvSpPr>
          <p:nvPr>
            <p:ph type="sldNum" sz="quarter" idx="10"/>
          </p:nvPr>
        </p:nvSpPr>
        <p:spPr/>
        <p:txBody>
          <a:bodyPr/>
          <a:lstStyle/>
          <a:p>
            <a:fld id="{B70909F5-591D-46D1-B25D-6B41DDDEB9B2}" type="slidenum">
              <a:rPr lang="en-IN" smtClean="0"/>
              <a:t>15</a:t>
            </a:fld>
            <a:endParaRPr lang="en-IN"/>
          </a:p>
        </p:txBody>
      </p:sp>
    </p:spTree>
    <p:extLst>
      <p:ext uri="{BB962C8B-B14F-4D97-AF65-F5344CB8AC3E}">
        <p14:creationId xmlns:p14="http://schemas.microsoft.com/office/powerpoint/2010/main" val="291145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70909F5-591D-46D1-B25D-6B41DDDEB9B2}" type="slidenum">
              <a:rPr lang="en-IN" smtClean="0"/>
              <a:t>16</a:t>
            </a:fld>
            <a:endParaRPr lang="en-IN"/>
          </a:p>
        </p:txBody>
      </p:sp>
    </p:spTree>
    <p:extLst>
      <p:ext uri="{BB962C8B-B14F-4D97-AF65-F5344CB8AC3E}">
        <p14:creationId xmlns:p14="http://schemas.microsoft.com/office/powerpoint/2010/main" val="174551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err="1" smtClean="0"/>
              <a:t>Github</a:t>
            </a:r>
            <a:r>
              <a:rPr lang="en-IN" dirty="0" smtClean="0"/>
              <a:t> https://github.com/ENG19CS0334-TEJAAL-M/DEEP-LEARNING-PROGRAMS/blob/main/Seminar/About_pandas.ipynb</a:t>
            </a:r>
            <a:endParaRPr lang="en-IN" dirty="0"/>
          </a:p>
        </p:txBody>
      </p:sp>
      <p:sp>
        <p:nvSpPr>
          <p:cNvPr id="4" name="Slide Number Placeholder 3"/>
          <p:cNvSpPr>
            <a:spLocks noGrp="1"/>
          </p:cNvSpPr>
          <p:nvPr>
            <p:ph type="sldNum" sz="quarter" idx="10"/>
          </p:nvPr>
        </p:nvSpPr>
        <p:spPr/>
        <p:txBody>
          <a:bodyPr/>
          <a:lstStyle/>
          <a:p>
            <a:fld id="{B70909F5-591D-46D1-B25D-6B41DDDEB9B2}" type="slidenum">
              <a:rPr lang="en-IN" smtClean="0"/>
              <a:t>17</a:t>
            </a:fld>
            <a:endParaRPr lang="en-IN"/>
          </a:p>
        </p:txBody>
      </p:sp>
    </p:spTree>
    <p:extLst>
      <p:ext uri="{BB962C8B-B14F-4D97-AF65-F5344CB8AC3E}">
        <p14:creationId xmlns:p14="http://schemas.microsoft.com/office/powerpoint/2010/main" val="2487144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600201"/>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600201"/>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535113"/>
            <a:ext cx="303014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73051"/>
            <a:ext cx="3833813"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612775"/>
            <a:ext cx="41148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11/9/2021</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dir="u"/>
  </p:transition>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hyperlink" Target="https://github.com/ENG19CS0334-TEJAAL-M/DEEP-LEARNING-PROGRAMS/blob/main/Seminar/About_pandas.ipynb"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s://github.com/ENG19CS0334-TEJAAL-M/DEEP-LEARNING-PROGRAMS/blob/406632fa4bed49d4359e3cc220218ee72944a604/Seminar/About_pandas.ipynb" TargetMode="External"/><Relationship Id="rId3" Type="http://schemas.openxmlformats.org/officeDocument/2006/relationships/image" Target="../media/image5.svg"/><Relationship Id="rId7" Type="http://schemas.openxmlformats.org/officeDocument/2006/relationships/image" Target="../media/image16.svg"/><Relationship Id="rId12" Type="http://schemas.openxmlformats.org/officeDocument/2006/relationships/slide" Target="slide18.xml"/><Relationship Id="rId17" Type="http://schemas.openxmlformats.org/officeDocument/2006/relationships/hyperlink" Target="https://www.ibm.com/cloud/learn/data-mining" TargetMode="External"/><Relationship Id="rId2" Type="http://schemas.openxmlformats.org/officeDocument/2006/relationships/image" Target="../media/image2.png"/><Relationship Id="rId16" Type="http://schemas.openxmlformats.org/officeDocument/2006/relationships/hyperlink" Target="https://searchbusinessanalytics.techtarget.com/definition/data-visualization" TargetMode="External"/><Relationship Id="rId1" Type="http://schemas.openxmlformats.org/officeDocument/2006/relationships/slideLayout" Target="../slideLayouts/slideLayout7.xml"/><Relationship Id="rId6" Type="http://schemas.openxmlformats.org/officeDocument/2006/relationships/hyperlink" Target="https://www.w3schools.com/python/pandas/default.asp" TargetMode="External"/><Relationship Id="rId11" Type="http://schemas.openxmlformats.org/officeDocument/2006/relationships/image" Target="../media/image52.svg"/><Relationship Id="rId5" Type="http://schemas.openxmlformats.org/officeDocument/2006/relationships/image" Target="../media/image16.svg"/><Relationship Id="rId15" Type="http://schemas.openxmlformats.org/officeDocument/2006/relationships/hyperlink" Target="https://www.tableau.com/learn/articles/what-is-data-cleaning" TargetMode="External"/><Relationship Id="rId4" Type="http://schemas.openxmlformats.org/officeDocument/2006/relationships/image" Target="../media/image3.png"/><Relationship Id="rId14" Type="http://schemas.openxmlformats.org/officeDocument/2006/relationships/hyperlink" Target="https://www.geeksforgeeks.org/etl-process-in-data-warehou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42" Type="http://schemas.openxmlformats.org/officeDocument/2006/relationships/image" Target="../media/image9.png"/><Relationship Id="rId33" Type="http://schemas.openxmlformats.org/officeDocument/2006/relationships/image" Target="../media/image72.svg"/><Relationship Id="rId2" Type="http://schemas.openxmlformats.org/officeDocument/2006/relationships/image" Target="../media/image2.png"/><Relationship Id="rId41" Type="http://schemas.openxmlformats.org/officeDocument/2006/relationships/image" Target="../media/image80.svg"/><Relationship Id="rId1" Type="http://schemas.openxmlformats.org/officeDocument/2006/relationships/slideLayout" Target="../slideLayouts/slideLayout7.xml"/><Relationship Id="rId6" Type="http://schemas.openxmlformats.org/officeDocument/2006/relationships/image" Target="../media/image8.png"/><Relationship Id="rId45" Type="http://schemas.openxmlformats.org/officeDocument/2006/relationships/image" Target="../media/image11.jpeg"/><Relationship Id="rId5" Type="http://schemas.openxmlformats.org/officeDocument/2006/relationships/image" Target="../media/image10.svg"/><Relationship Id="rId44" Type="http://schemas.microsoft.com/office/2007/relationships/hdphoto" Target="../media/hdphoto1.wdp"/><Relationship Id="rId4" Type="http://schemas.openxmlformats.org/officeDocument/2006/relationships/image" Target="../media/image7.png"/><Relationship Id="rId43"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20 Excellent Data Warehouse Video Marketing Exampl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50657" y="256040"/>
            <a:ext cx="11350625"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8686412" y="5122692"/>
            <a:ext cx="5053907" cy="4948102"/>
          </a:xfrm>
          <a:prstGeom prst="rect">
            <a:avLst/>
          </a:prstGeom>
          <a:solidFill>
            <a:srgbClr val="FFC000"/>
          </a:solidFill>
        </p:spPr>
      </p:sp>
      <p:sp>
        <p:nvSpPr>
          <p:cNvPr id="8" name="TextBox 8"/>
          <p:cNvSpPr txBox="1"/>
          <p:nvPr/>
        </p:nvSpPr>
        <p:spPr>
          <a:xfrm>
            <a:off x="8875834" y="5971040"/>
            <a:ext cx="5011289" cy="2700739"/>
          </a:xfrm>
          <a:prstGeom prst="rect">
            <a:avLst/>
          </a:prstGeom>
        </p:spPr>
        <p:txBody>
          <a:bodyPr wrap="square" lIns="0" tIns="0" rIns="0" bIns="0" rtlCol="0" anchor="t">
            <a:spAutoFit/>
          </a:bodyPr>
          <a:lstStyle/>
          <a:p>
            <a:pPr algn="just"/>
            <a:r>
              <a:rPr lang="en-IN" sz="2550" b="1" dirty="0">
                <a:effectLst>
                  <a:outerShdw blurRad="38100" dist="38100" dir="2700000" algn="tl">
                    <a:srgbClr val="000000">
                      <a:alpha val="43137"/>
                    </a:srgbClr>
                  </a:outerShdw>
                </a:effectLst>
              </a:rPr>
              <a:t>SUBMITTED </a:t>
            </a:r>
            <a:r>
              <a:rPr lang="en-IN" sz="2550" b="1" dirty="0">
                <a:effectLst>
                  <a:outerShdw blurRad="38100" dist="38100" dir="2700000" algn="tl">
                    <a:srgbClr val="000000">
                      <a:alpha val="43137"/>
                    </a:srgbClr>
                  </a:outerShdw>
                </a:effectLst>
              </a:rPr>
              <a:t>TO : Mr. C V S N REDDY</a:t>
            </a:r>
          </a:p>
          <a:p>
            <a:pPr algn="just"/>
            <a:r>
              <a:rPr lang="en-IN" sz="2550" b="1" dirty="0">
                <a:effectLst>
                  <a:outerShdw blurRad="38100" dist="38100" dir="2700000" algn="tl">
                    <a:srgbClr val="000000">
                      <a:alpha val="43137"/>
                    </a:srgbClr>
                  </a:outerShdw>
                </a:effectLst>
              </a:rPr>
              <a:t> SUBMITTED BY : TEJAAL M</a:t>
            </a:r>
          </a:p>
          <a:p>
            <a:pPr algn="just"/>
            <a:r>
              <a:rPr lang="en-IN" sz="2550" b="1" dirty="0">
                <a:effectLst>
                  <a:outerShdw blurRad="38100" dist="38100" dir="2700000" algn="tl">
                    <a:srgbClr val="000000">
                      <a:alpha val="43137"/>
                    </a:srgbClr>
                  </a:outerShdw>
                </a:effectLst>
              </a:rPr>
              <a:t>                    USN : ENG19CS0334</a:t>
            </a:r>
          </a:p>
          <a:p>
            <a:pPr algn="just"/>
            <a:r>
              <a:rPr lang="en-IN" sz="2550" b="1" dirty="0">
                <a:effectLst>
                  <a:outerShdw blurRad="38100" dist="38100" dir="2700000" algn="tl">
                    <a:srgbClr val="000000">
                      <a:alpha val="43137"/>
                    </a:srgbClr>
                  </a:outerShdw>
                </a:effectLst>
              </a:rPr>
              <a:t>         SEMESTER : 5</a:t>
            </a:r>
          </a:p>
          <a:p>
            <a:pPr algn="just"/>
            <a:r>
              <a:rPr lang="en-IN" sz="2550" b="1" dirty="0">
                <a:effectLst>
                  <a:outerShdw blurRad="38100" dist="38100" dir="2700000" algn="tl">
                    <a:srgbClr val="000000">
                      <a:alpha val="43137"/>
                    </a:srgbClr>
                  </a:outerShdw>
                </a:effectLst>
              </a:rPr>
              <a:t>                   YEAR : III</a:t>
            </a:r>
          </a:p>
          <a:p>
            <a:pPr algn="just"/>
            <a:r>
              <a:rPr lang="en-IN" sz="2550" b="1" dirty="0">
                <a:effectLst>
                  <a:outerShdw blurRad="38100" dist="38100" dir="2700000" algn="tl">
                    <a:srgbClr val="000000">
                      <a:alpha val="43137"/>
                    </a:srgbClr>
                  </a:outerShdw>
                </a:effectLst>
              </a:rPr>
              <a:t>             SECTION : F</a:t>
            </a:r>
          </a:p>
          <a:p>
            <a:pPr>
              <a:lnSpc>
                <a:spcPts val="2700"/>
              </a:lnSpc>
              <a:spcBef>
                <a:spcPct val="0"/>
              </a:spcBef>
            </a:pPr>
            <a:endParaRPr lang="en-US" sz="2550" dirty="0">
              <a:solidFill>
                <a:srgbClr val="000000"/>
              </a:solidFill>
              <a:latin typeface="Clear Sans Regular Bold"/>
            </a:endParaRPr>
          </a:p>
        </p:txBody>
      </p:sp>
      <p:grpSp>
        <p:nvGrpSpPr>
          <p:cNvPr id="14" name="Group 13"/>
          <p:cNvGrpSpPr/>
          <p:nvPr/>
        </p:nvGrpSpPr>
        <p:grpSpPr>
          <a:xfrm>
            <a:off x="432819" y="5176971"/>
            <a:ext cx="8058151" cy="3494808"/>
            <a:chOff x="598966" y="5179716"/>
            <a:chExt cx="8747770" cy="4078584"/>
          </a:xfrm>
        </p:grpSpPr>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l="160" t="21264" r="6608" b="71845"/>
            <a:stretch>
              <a:fillRect/>
            </a:stretch>
          </p:blipFill>
          <p:spPr>
            <a:xfrm>
              <a:off x="1028700" y="8785171"/>
              <a:ext cx="6401987" cy="473129"/>
            </a:xfrm>
            <a:prstGeom prst="rect">
              <a:avLst/>
            </a:prstGeom>
          </p:spPr>
        </p:pic>
        <p:sp>
          <p:nvSpPr>
            <p:cNvPr id="11" name="TextBox 11"/>
            <p:cNvSpPr txBox="1"/>
            <p:nvPr/>
          </p:nvSpPr>
          <p:spPr>
            <a:xfrm>
              <a:off x="598966" y="5179716"/>
              <a:ext cx="8747770" cy="3262623"/>
            </a:xfrm>
            <a:prstGeom prst="rect">
              <a:avLst/>
            </a:prstGeom>
          </p:spPr>
          <p:txBody>
            <a:bodyPr wrap="square" lIns="0" tIns="0" rIns="0" bIns="0" rtlCol="0" anchor="t">
              <a:spAutoFit/>
            </a:bodyPr>
            <a:lstStyle/>
            <a:p>
              <a:pPr>
                <a:lnSpc>
                  <a:spcPts val="10935"/>
                </a:lnSpc>
                <a:spcBef>
                  <a:spcPct val="0"/>
                </a:spcBef>
              </a:pPr>
              <a:r>
                <a:rPr lang="en-US" sz="8475" spc="-101" dirty="0">
                  <a:solidFill>
                    <a:srgbClr val="000000"/>
                  </a:solidFill>
                  <a:latin typeface="Hammersmith One Bold"/>
                </a:rPr>
                <a:t>Data Warehouse and Pandas</a:t>
              </a:r>
              <a:endParaRPr lang="en-US" sz="8475" spc="-101" dirty="0">
                <a:solidFill>
                  <a:srgbClr val="000000"/>
                </a:solidFill>
                <a:latin typeface="Hammersmith One Bold"/>
              </a:endParaRPr>
            </a:p>
          </p:txBody>
        </p:sp>
      </p:grpSp>
    </p:spTree>
  </p:cSld>
  <p:clrMapOvr>
    <a:masterClrMapping/>
  </p:clrMapOvr>
  <p:transition spd="med">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sp>
        <p:nvSpPr>
          <p:cNvPr id="8" name="TextBox 8"/>
          <p:cNvSpPr txBox="1"/>
          <p:nvPr/>
        </p:nvSpPr>
        <p:spPr>
          <a:xfrm>
            <a:off x="1934590" y="449535"/>
            <a:ext cx="10294200" cy="1231106"/>
          </a:xfrm>
          <a:prstGeom prst="rect">
            <a:avLst/>
          </a:prstGeom>
        </p:spPr>
        <p:style>
          <a:lnRef idx="2">
            <a:schemeClr val="accent6"/>
          </a:lnRef>
          <a:fillRef idx="1">
            <a:schemeClr val="lt1"/>
          </a:fillRef>
          <a:effectRef idx="0">
            <a:schemeClr val="accent6"/>
          </a:effectRef>
          <a:fontRef idx="minor">
            <a:schemeClr val="dk1"/>
          </a:fontRef>
        </p:style>
        <p:txBody>
          <a:bodyPr wrap="square" lIns="0" tIns="0" rIns="0" bIns="0" rtlCol="0" anchor="t">
            <a:spAutoFit/>
          </a:bodyPr>
          <a:lstStyle/>
          <a:p>
            <a:pPr algn="ctr"/>
            <a:r>
              <a:rPr lang="en-US" sz="8000" dirty="0"/>
              <a:t>Big Data</a:t>
            </a:r>
            <a:endParaRPr lang="en-US" sz="7200" spc="-104" dirty="0">
              <a:solidFill>
                <a:srgbClr val="000000"/>
              </a:solidFill>
              <a:latin typeface="Clear Sans Regular"/>
            </a:endParaRPr>
          </a:p>
        </p:txBody>
      </p:sp>
      <p:sp>
        <p:nvSpPr>
          <p:cNvPr id="5" name="AutoShape 5"/>
          <p:cNvSpPr/>
          <p:nvPr/>
        </p:nvSpPr>
        <p:spPr>
          <a:xfrm>
            <a:off x="685800" y="1866900"/>
            <a:ext cx="12268201" cy="8191499"/>
          </a:xfrm>
          <a:prstGeom prst="rect">
            <a:avLst/>
          </a:prstGeom>
          <a:solidFill>
            <a:srgbClr val="FFFFFF"/>
          </a:solidFill>
        </p:spPr>
      </p:sp>
      <p:sp>
        <p:nvSpPr>
          <p:cNvPr id="22" name="Rectangle 21"/>
          <p:cNvSpPr/>
          <p:nvPr/>
        </p:nvSpPr>
        <p:spPr>
          <a:xfrm>
            <a:off x="685800" y="2251959"/>
            <a:ext cx="12127759" cy="4524315"/>
          </a:xfrm>
          <a:prstGeom prst="rect">
            <a:avLst/>
          </a:prstGeom>
        </p:spPr>
        <p:txBody>
          <a:bodyPr wrap="square">
            <a:spAutoFit/>
          </a:bodyPr>
          <a:lstStyle/>
          <a:p>
            <a:pPr marL="0" lvl="1">
              <a:buSzPct val="75000"/>
              <a:defRPr/>
            </a:pPr>
            <a:r>
              <a:rPr lang="en-US" altLang="en-US" sz="3200" dirty="0" smtClean="0"/>
              <a:t>	Big </a:t>
            </a:r>
            <a:r>
              <a:rPr lang="en-US" altLang="en-US" sz="3200" dirty="0"/>
              <a:t>Data </a:t>
            </a:r>
            <a:r>
              <a:rPr lang="en-US" sz="3200" dirty="0"/>
              <a:t>is any data that is expensive to manage and hard to extract </a:t>
            </a:r>
            <a:r>
              <a:rPr lang="en-US" sz="3200" dirty="0" smtClean="0"/>
              <a:t>value </a:t>
            </a:r>
            <a:r>
              <a:rPr lang="en-US" sz="3200" dirty="0"/>
              <a:t>from </a:t>
            </a:r>
            <a:r>
              <a:rPr lang="en-US" sz="3200" dirty="0" smtClean="0"/>
              <a:t>.</a:t>
            </a:r>
            <a:endParaRPr lang="en-US" sz="3200" dirty="0"/>
          </a:p>
          <a:p>
            <a:pPr marL="685800" lvl="1" indent="-342900">
              <a:buFont typeface="Arial" panose="020B0604020202020204" pitchFamily="34" charset="0"/>
              <a:buChar char="•"/>
              <a:defRPr/>
            </a:pPr>
            <a:r>
              <a:rPr lang="en-US" altLang="en-US" sz="3200" b="1" u="sng" dirty="0">
                <a:effectLst>
                  <a:outerShdw blurRad="38100" dist="38100" dir="2700000" algn="tl">
                    <a:srgbClr val="000000">
                      <a:alpha val="43137"/>
                    </a:srgbClr>
                  </a:outerShdw>
                </a:effectLst>
              </a:rPr>
              <a:t>Volume</a:t>
            </a:r>
          </a:p>
          <a:p>
            <a:pPr marL="1371600" lvl="2" indent="-457200">
              <a:buFont typeface="Wingdings" panose="05000000000000000000" pitchFamily="2" charset="2"/>
              <a:buChar char="v"/>
              <a:defRPr/>
            </a:pPr>
            <a:r>
              <a:rPr lang="en-US" altLang="en-US" sz="3200" dirty="0"/>
              <a:t>The size of the </a:t>
            </a:r>
            <a:r>
              <a:rPr lang="en-US" altLang="en-US" sz="3200" dirty="0" smtClean="0"/>
              <a:t>data.</a:t>
            </a:r>
            <a:endParaRPr lang="en-US" altLang="en-US" sz="3200" dirty="0"/>
          </a:p>
          <a:p>
            <a:pPr marL="685800" lvl="1" indent="-342900">
              <a:buFont typeface="Arial" panose="020B0604020202020204" pitchFamily="34" charset="0"/>
              <a:buChar char="•"/>
              <a:defRPr/>
            </a:pPr>
            <a:r>
              <a:rPr lang="en-US" altLang="en-US" sz="3200" b="1" u="sng" dirty="0">
                <a:effectLst>
                  <a:outerShdw blurRad="38100" dist="38100" dir="2700000" algn="tl">
                    <a:srgbClr val="000000">
                      <a:alpha val="43137"/>
                    </a:srgbClr>
                  </a:outerShdw>
                </a:effectLst>
              </a:rPr>
              <a:t>Velocity</a:t>
            </a:r>
          </a:p>
          <a:p>
            <a:pPr marL="1371600" lvl="2" indent="-457200">
              <a:buFont typeface="Wingdings" panose="05000000000000000000" pitchFamily="2" charset="2"/>
              <a:buChar char="v"/>
              <a:defRPr/>
            </a:pPr>
            <a:r>
              <a:rPr lang="en-US" sz="3200" dirty="0"/>
              <a:t>The latency of data processing relative to the growing demand for </a:t>
            </a:r>
            <a:r>
              <a:rPr lang="en-US" sz="3200" dirty="0" smtClean="0"/>
              <a:t>interactivity.</a:t>
            </a:r>
            <a:endParaRPr lang="en-US" sz="3200" dirty="0"/>
          </a:p>
          <a:p>
            <a:pPr marL="685800" lvl="1" indent="-342900">
              <a:buFont typeface="Arial" panose="020B0604020202020204" pitchFamily="34" charset="0"/>
              <a:buChar char="•"/>
              <a:defRPr/>
            </a:pPr>
            <a:r>
              <a:rPr lang="en-US" altLang="en-US" sz="3200" b="1" u="sng" dirty="0">
                <a:effectLst>
                  <a:outerShdw blurRad="38100" dist="38100" dir="2700000" algn="tl">
                    <a:srgbClr val="000000">
                      <a:alpha val="43137"/>
                    </a:srgbClr>
                  </a:outerShdw>
                </a:effectLst>
              </a:rPr>
              <a:t>Variety and Complexity</a:t>
            </a:r>
          </a:p>
          <a:p>
            <a:pPr marL="1371600" lvl="2" indent="-457200">
              <a:buFont typeface="Wingdings" panose="05000000000000000000" pitchFamily="2" charset="2"/>
              <a:buChar char="v"/>
              <a:defRPr/>
            </a:pPr>
            <a:r>
              <a:rPr lang="en-US" sz="3200" dirty="0" smtClean="0"/>
              <a:t>The </a:t>
            </a:r>
            <a:r>
              <a:rPr lang="en-US" sz="3200" dirty="0"/>
              <a:t>diversity of sources, formats, quality, structures.</a:t>
            </a:r>
            <a:endParaRPr lang="en-US" sz="3200" dirty="0"/>
          </a:p>
        </p:txBody>
      </p:sp>
      <p:grpSp>
        <p:nvGrpSpPr>
          <p:cNvPr id="26" name="Group 25"/>
          <p:cNvGrpSpPr/>
          <p:nvPr/>
        </p:nvGrpSpPr>
        <p:grpSpPr>
          <a:xfrm>
            <a:off x="2244751" y="7209230"/>
            <a:ext cx="2996387" cy="2416212"/>
            <a:chOff x="6248400" y="5676900"/>
            <a:chExt cx="3251518" cy="2921930"/>
          </a:xfrm>
        </p:grpSpPr>
        <p:sp>
          <p:nvSpPr>
            <p:cNvPr id="23" name="AutoShape 6"/>
            <p:cNvSpPr/>
            <p:nvPr/>
          </p:nvSpPr>
          <p:spPr>
            <a:xfrm>
              <a:off x="6248400" y="5676900"/>
              <a:ext cx="3251518" cy="2921930"/>
            </a:xfrm>
            <a:prstGeom prst="rect">
              <a:avLst/>
            </a:prstGeom>
            <a:solidFill>
              <a:srgbClr val="000000"/>
            </a:solidFill>
          </p:spPr>
          <p:txBody>
            <a:bodyPr/>
            <a:lstStyle/>
            <a:p>
              <a:r>
                <a:rPr lang="en-US" sz="8625" dirty="0"/>
                <a:t>d</a:t>
              </a:r>
              <a:endParaRPr lang="en-IN" sz="8625" dirty="0"/>
            </a:p>
          </p:txBody>
        </p:sp>
        <p:sp>
          <p:nvSpPr>
            <p:cNvPr id="25" name="TextBox 7"/>
            <p:cNvSpPr txBox="1"/>
            <p:nvPr/>
          </p:nvSpPr>
          <p:spPr>
            <a:xfrm>
              <a:off x="6528119" y="5941287"/>
              <a:ext cx="2692082" cy="2496409"/>
            </a:xfrm>
            <a:prstGeom prst="rect">
              <a:avLst/>
            </a:prstGeom>
          </p:spPr>
          <p:txBody>
            <a:bodyPr wrap="square" lIns="0" tIns="0" rIns="0" bIns="0" rtlCol="0" anchor="t">
              <a:spAutoFit/>
            </a:bodyPr>
            <a:lstStyle/>
            <a:p>
              <a:pPr algn="ctr">
                <a:lnSpc>
                  <a:spcPts val="14625"/>
                </a:lnSpc>
                <a:spcBef>
                  <a:spcPct val="0"/>
                </a:spcBef>
              </a:pPr>
              <a:r>
                <a:rPr lang="en-US" sz="11250" spc="450" dirty="0">
                  <a:solidFill>
                    <a:srgbClr val="FFFFFF"/>
                  </a:solidFill>
                  <a:latin typeface="Clear Sans Regular Bold"/>
                </a:rPr>
                <a:t>V</a:t>
              </a:r>
              <a:endParaRPr lang="en-US" sz="11250" spc="450" dirty="0">
                <a:solidFill>
                  <a:srgbClr val="FFFFFF"/>
                </a:solidFill>
                <a:latin typeface="Clear Sans Regular Bold"/>
              </a:endParaRPr>
            </a:p>
          </p:txBody>
        </p:sp>
      </p:grpSp>
      <p:grpSp>
        <p:nvGrpSpPr>
          <p:cNvPr id="27" name="Group 26"/>
          <p:cNvGrpSpPr/>
          <p:nvPr/>
        </p:nvGrpSpPr>
        <p:grpSpPr>
          <a:xfrm>
            <a:off x="5773632" y="7209230"/>
            <a:ext cx="2996387" cy="2416212"/>
            <a:chOff x="6248400" y="5676900"/>
            <a:chExt cx="3251518" cy="2921930"/>
          </a:xfrm>
        </p:grpSpPr>
        <p:sp>
          <p:nvSpPr>
            <p:cNvPr id="28" name="AutoShape 6"/>
            <p:cNvSpPr/>
            <p:nvPr/>
          </p:nvSpPr>
          <p:spPr>
            <a:xfrm>
              <a:off x="6248400" y="5676900"/>
              <a:ext cx="3251518" cy="2921930"/>
            </a:xfrm>
            <a:prstGeom prst="rect">
              <a:avLst/>
            </a:prstGeom>
            <a:solidFill>
              <a:srgbClr val="000000"/>
            </a:solidFill>
          </p:spPr>
          <p:txBody>
            <a:bodyPr/>
            <a:lstStyle/>
            <a:p>
              <a:r>
                <a:rPr lang="en-US" sz="8625" dirty="0"/>
                <a:t>d</a:t>
              </a:r>
              <a:endParaRPr lang="en-IN" sz="8625" dirty="0"/>
            </a:p>
          </p:txBody>
        </p:sp>
        <p:sp>
          <p:nvSpPr>
            <p:cNvPr id="29" name="TextBox 7"/>
            <p:cNvSpPr txBox="1"/>
            <p:nvPr/>
          </p:nvSpPr>
          <p:spPr>
            <a:xfrm>
              <a:off x="6528119" y="5941287"/>
              <a:ext cx="2692082" cy="2496409"/>
            </a:xfrm>
            <a:prstGeom prst="rect">
              <a:avLst/>
            </a:prstGeom>
          </p:spPr>
          <p:txBody>
            <a:bodyPr wrap="square" lIns="0" tIns="0" rIns="0" bIns="0" rtlCol="0" anchor="t">
              <a:spAutoFit/>
            </a:bodyPr>
            <a:lstStyle/>
            <a:p>
              <a:pPr algn="ctr">
                <a:lnSpc>
                  <a:spcPts val="14625"/>
                </a:lnSpc>
                <a:spcBef>
                  <a:spcPct val="0"/>
                </a:spcBef>
              </a:pPr>
              <a:r>
                <a:rPr lang="en-US" sz="11250" spc="450" dirty="0">
                  <a:solidFill>
                    <a:srgbClr val="FFFFFF"/>
                  </a:solidFill>
                  <a:latin typeface="Clear Sans Regular Bold"/>
                </a:rPr>
                <a:t>V</a:t>
              </a:r>
            </a:p>
          </p:txBody>
        </p:sp>
      </p:grpSp>
      <p:grpSp>
        <p:nvGrpSpPr>
          <p:cNvPr id="31" name="Group 30"/>
          <p:cNvGrpSpPr/>
          <p:nvPr/>
        </p:nvGrpSpPr>
        <p:grpSpPr>
          <a:xfrm>
            <a:off x="9245373" y="7209230"/>
            <a:ext cx="2996387" cy="2416212"/>
            <a:chOff x="6248400" y="5676900"/>
            <a:chExt cx="3251518" cy="2921930"/>
          </a:xfrm>
        </p:grpSpPr>
        <p:sp>
          <p:nvSpPr>
            <p:cNvPr id="32" name="AutoShape 6"/>
            <p:cNvSpPr/>
            <p:nvPr/>
          </p:nvSpPr>
          <p:spPr>
            <a:xfrm>
              <a:off x="6248400" y="5676900"/>
              <a:ext cx="3251518" cy="2921930"/>
            </a:xfrm>
            <a:prstGeom prst="rect">
              <a:avLst/>
            </a:prstGeom>
            <a:solidFill>
              <a:srgbClr val="000000"/>
            </a:solidFill>
          </p:spPr>
          <p:txBody>
            <a:bodyPr/>
            <a:lstStyle/>
            <a:p>
              <a:r>
                <a:rPr lang="en-US" sz="8625" dirty="0"/>
                <a:t>d</a:t>
              </a:r>
              <a:endParaRPr lang="en-IN" sz="8625" dirty="0"/>
            </a:p>
          </p:txBody>
        </p:sp>
        <p:sp>
          <p:nvSpPr>
            <p:cNvPr id="33" name="TextBox 7"/>
            <p:cNvSpPr txBox="1"/>
            <p:nvPr/>
          </p:nvSpPr>
          <p:spPr>
            <a:xfrm>
              <a:off x="6528119" y="5941287"/>
              <a:ext cx="2692082" cy="2496409"/>
            </a:xfrm>
            <a:prstGeom prst="rect">
              <a:avLst/>
            </a:prstGeom>
          </p:spPr>
          <p:txBody>
            <a:bodyPr wrap="square" lIns="0" tIns="0" rIns="0" bIns="0" rtlCol="0" anchor="t">
              <a:spAutoFit/>
            </a:bodyPr>
            <a:lstStyle/>
            <a:p>
              <a:pPr algn="ctr">
                <a:lnSpc>
                  <a:spcPts val="14625"/>
                </a:lnSpc>
                <a:spcBef>
                  <a:spcPct val="0"/>
                </a:spcBef>
              </a:pPr>
              <a:r>
                <a:rPr lang="en-US" sz="11250" spc="450" dirty="0">
                  <a:solidFill>
                    <a:srgbClr val="FFFFFF"/>
                  </a:solidFill>
                  <a:latin typeface="Clear Sans Regular Bold"/>
                </a:rPr>
                <a:t>V</a:t>
              </a:r>
            </a:p>
          </p:txBody>
        </p:sp>
      </p:grpSp>
    </p:spTree>
  </p:cSld>
  <p:clrMapOvr>
    <a:masterClrMapping/>
  </p:clrMapOvr>
  <p:transition spd="med">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Rectangle 2"/>
          <p:cNvSpPr/>
          <p:nvPr/>
        </p:nvSpPr>
        <p:spPr>
          <a:xfrm>
            <a:off x="5519420" y="-2540"/>
            <a:ext cx="8196580" cy="102844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6" name="TextBox 5"/>
          <p:cNvSpPr txBox="1"/>
          <p:nvPr/>
        </p:nvSpPr>
        <p:spPr>
          <a:xfrm>
            <a:off x="490220" y="457561"/>
            <a:ext cx="5029200" cy="2431435"/>
          </a:xfrm>
          <a:prstGeom prst="rect">
            <a:avLst/>
          </a:prstGeom>
          <a:noFill/>
        </p:spPr>
        <p:txBody>
          <a:bodyPr wrap="square" rtlCol="0">
            <a:spAutoFit/>
          </a:bodyPr>
          <a:lstStyle/>
          <a:p>
            <a:r>
              <a:rPr lang="en-US" sz="8000" dirty="0"/>
              <a:t>Data </a:t>
            </a:r>
            <a:r>
              <a:rPr lang="en-US" sz="7200" dirty="0" smtClean="0"/>
              <a:t>Visualization</a:t>
            </a:r>
            <a:endParaRPr lang="en-IN" sz="8000" dirty="0"/>
          </a:p>
        </p:txBody>
      </p:sp>
      <p:pic>
        <p:nvPicPr>
          <p:cNvPr id="7" name="Picture 2" descr="NATS EUROPE 24 - European air traffic data visualization on Make a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3686" y="4786652"/>
            <a:ext cx="5363036" cy="3657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542118" y="1"/>
            <a:ext cx="8173882" cy="10095071"/>
          </a:xfrm>
          <a:prstGeom prst="rect">
            <a:avLst/>
          </a:prstGeom>
        </p:spPr>
        <p:txBody>
          <a:bodyPr wrap="square">
            <a:spAutoFit/>
          </a:bodyPr>
          <a:lstStyle/>
          <a:p>
            <a:pPr marL="342900" indent="-342900">
              <a:buFont typeface="Arial" panose="020B0604020202020204" pitchFamily="34" charset="0"/>
              <a:buChar char="•"/>
            </a:pPr>
            <a:r>
              <a:rPr lang="en-US" sz="2600" b="1" dirty="0"/>
              <a:t>Data visualization </a:t>
            </a:r>
            <a:r>
              <a:rPr lang="en-US" sz="2600" dirty="0"/>
              <a:t>is the practice of translating information into a visual context, such as a map or graph, to make data easier for the human brain to understand and pull insights from. </a:t>
            </a:r>
          </a:p>
          <a:p>
            <a:pPr marL="342900" indent="-342900">
              <a:buFont typeface="Arial" panose="020B0604020202020204" pitchFamily="34" charset="0"/>
              <a:buChar char="•"/>
            </a:pPr>
            <a:r>
              <a:rPr lang="en-US" sz="2600" dirty="0" smtClean="0"/>
              <a:t>The </a:t>
            </a:r>
            <a:r>
              <a:rPr lang="en-US" sz="2600" b="1" dirty="0"/>
              <a:t>main goal of data visualization </a:t>
            </a:r>
            <a:r>
              <a:rPr lang="en-US" sz="2600" dirty="0"/>
              <a:t>is to make it easier to identify patterns, trends and outliers in large data sets. </a:t>
            </a:r>
            <a:endParaRPr lang="en-US" sz="2600" dirty="0" smtClean="0"/>
          </a:p>
          <a:p>
            <a:pPr marL="342900" indent="-342900">
              <a:buFont typeface="Arial" panose="020B0604020202020204" pitchFamily="34" charset="0"/>
              <a:buChar char="•"/>
            </a:pPr>
            <a:r>
              <a:rPr lang="en-US" sz="2600" dirty="0" smtClean="0"/>
              <a:t>The </a:t>
            </a:r>
            <a:r>
              <a:rPr lang="en-US" sz="2600" dirty="0"/>
              <a:t>term is often used interchangeably with others, including information graphics, information visualization and statistical graphics</a:t>
            </a:r>
            <a:r>
              <a:rPr lang="en-US" sz="2600" dirty="0" smtClean="0"/>
              <a:t>.</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600" dirty="0" smtClean="0"/>
              <a:t>After </a:t>
            </a:r>
            <a:r>
              <a:rPr lang="en-US" sz="2600" dirty="0"/>
              <a:t>data has been collected, processed and modeled, it must be visualized for conclusions to be made</a:t>
            </a:r>
            <a:r>
              <a:rPr lang="en-US" sz="2600" dirty="0" smtClean="0"/>
              <a:t>.</a:t>
            </a:r>
          </a:p>
          <a:p>
            <a:pPr marL="342900" indent="-342900">
              <a:buFont typeface="Arial" panose="020B0604020202020204" pitchFamily="34" charset="0"/>
              <a:buChar char="•"/>
            </a:pPr>
            <a:r>
              <a:rPr lang="en-US" sz="2600" dirty="0" smtClean="0"/>
              <a:t> </a:t>
            </a:r>
            <a:r>
              <a:rPr lang="en-US" sz="2600" dirty="0"/>
              <a:t>Data visualization is also an element of the broader </a:t>
            </a:r>
            <a:r>
              <a:rPr lang="en-US" sz="2600" b="1" dirty="0"/>
              <a:t>data presentation architecture (DPA) discipline</a:t>
            </a:r>
            <a:r>
              <a:rPr lang="en-US" sz="2600" dirty="0"/>
              <a:t>, which aims to identify, locate, manipulate, format and deliver data in the most efficient way possible</a:t>
            </a:r>
            <a:r>
              <a:rPr lang="en-US" sz="2600" dirty="0" smtClean="0"/>
              <a:t>.</a:t>
            </a:r>
          </a:p>
          <a:p>
            <a:endParaRPr lang="en-US" sz="2600" dirty="0" smtClean="0"/>
          </a:p>
          <a:p>
            <a:pPr marL="342900" indent="-342900">
              <a:buFont typeface="Arial" panose="020B0604020202020204" pitchFamily="34" charset="0"/>
              <a:buChar char="•"/>
            </a:pPr>
            <a:r>
              <a:rPr lang="en-US" sz="2600" dirty="0" smtClean="0"/>
              <a:t>When </a:t>
            </a:r>
            <a:r>
              <a:rPr lang="en-US" sz="2600" dirty="0"/>
              <a:t>a data scientist is writing advanced predictive analytics or machine learning (ML) algorithms, it becomes important to visualize the outputs to monitor results and ensure that models are performing as </a:t>
            </a:r>
            <a:r>
              <a:rPr lang="en-US" sz="2600" dirty="0" smtClean="0"/>
              <a:t>intended.</a:t>
            </a:r>
          </a:p>
          <a:p>
            <a:pPr marL="342900" indent="-342900">
              <a:buFont typeface="Arial" panose="020B0604020202020204" pitchFamily="34" charset="0"/>
              <a:buChar char="•"/>
            </a:pPr>
            <a:r>
              <a:rPr lang="en-US" sz="2600" dirty="0" smtClean="0"/>
              <a:t> </a:t>
            </a:r>
            <a:r>
              <a:rPr lang="en-US" sz="2600" dirty="0"/>
              <a:t>This is because visualizations of complex algorithms are generally easier to interpret than numerical outputs</a:t>
            </a:r>
            <a:r>
              <a:rPr lang="en-US" sz="2600" dirty="0" smtClean="0"/>
              <a:t>.</a:t>
            </a:r>
            <a:endParaRPr lang="en-US" sz="2600" dirty="0"/>
          </a:p>
        </p:txBody>
      </p:sp>
    </p:spTree>
    <p:extLst>
      <p:ext uri="{BB962C8B-B14F-4D97-AF65-F5344CB8AC3E}">
        <p14:creationId xmlns:p14="http://schemas.microsoft.com/office/powerpoint/2010/main" val="2249932201"/>
      </p:ext>
    </p:extLst>
  </p:cSld>
  <p:clrMapOvr>
    <a:masterClrMapping/>
  </p:clrMapOvr>
  <p:transition spd="med">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alpha val="99000"/>
          </a:srgbClr>
        </a:solidFill>
        <a:effectLst/>
      </p:bgPr>
    </p:bg>
    <p:spTree>
      <p:nvGrpSpPr>
        <p:cNvPr id="1" name=""/>
        <p:cNvGrpSpPr/>
        <p:nvPr/>
      </p:nvGrpSpPr>
      <p:grpSpPr>
        <a:xfrm>
          <a:off x="0" y="0"/>
          <a:ext cx="0" cy="0"/>
          <a:chOff x="0" y="0"/>
          <a:chExt cx="0" cy="0"/>
        </a:xfrm>
      </p:grpSpPr>
      <p:sp>
        <p:nvSpPr>
          <p:cNvPr id="11" name="Rectangle 10"/>
          <p:cNvSpPr/>
          <p:nvPr/>
        </p:nvSpPr>
        <p:spPr>
          <a:xfrm>
            <a:off x="10734168" y="4463085"/>
            <a:ext cx="2858389" cy="538609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0" algn="ctr" eaLnBrk="0" fontAlgn="base" hangingPunct="0">
              <a:spcBef>
                <a:spcPct val="0"/>
              </a:spcBef>
              <a:spcAft>
                <a:spcPct val="0"/>
              </a:spcAft>
            </a:pPr>
            <a:r>
              <a:rPr lang="en-US" altLang="en-US" sz="2800" b="1" dirty="0">
                <a:solidFill>
                  <a:srgbClr val="262626"/>
                </a:solidFill>
                <a:latin typeface="IBM Plex Sans"/>
              </a:rPr>
              <a:t>Democratize your </a:t>
            </a:r>
            <a:r>
              <a:rPr lang="en-US" altLang="en-US" sz="2800" b="1" dirty="0" smtClean="0">
                <a:solidFill>
                  <a:srgbClr val="262626"/>
                </a:solidFill>
                <a:latin typeface="IBM Plex Sans"/>
              </a:rPr>
              <a:t>data</a:t>
            </a:r>
          </a:p>
          <a:p>
            <a:pPr lvl="0" eaLnBrk="0" fontAlgn="base" hangingPunct="0">
              <a:spcBef>
                <a:spcPct val="0"/>
              </a:spcBef>
              <a:spcAft>
                <a:spcPct val="0"/>
              </a:spcAft>
            </a:pPr>
            <a:endParaRPr lang="en-US" altLang="en-US" sz="2800" b="1" dirty="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smtClean="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r>
              <a:rPr lang="en-US" altLang="en-US" sz="2800" dirty="0" smtClean="0">
                <a:solidFill>
                  <a:srgbClr val="262626"/>
                </a:solidFill>
                <a:latin typeface="IBM Plex Sans"/>
              </a:rPr>
              <a:t>          </a:t>
            </a: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smtClean="0">
              <a:solidFill>
                <a:srgbClr val="262626"/>
              </a:solidFill>
              <a:latin typeface="IBM Plex Sans"/>
            </a:endParaRPr>
          </a:p>
          <a:p>
            <a:pPr lvl="0" algn="ctr" eaLnBrk="0" fontAlgn="base" hangingPunct="0">
              <a:spcBef>
                <a:spcPct val="0"/>
              </a:spcBef>
              <a:spcAft>
                <a:spcPct val="0"/>
              </a:spcAft>
            </a:pPr>
            <a:r>
              <a:rPr lang="en-US" altLang="en-US" sz="2400" dirty="0" smtClean="0">
                <a:solidFill>
                  <a:srgbClr val="525252"/>
                </a:solidFill>
                <a:latin typeface="IBM Plex Sans"/>
              </a:rPr>
              <a:t>Provide </a:t>
            </a:r>
            <a:r>
              <a:rPr lang="en-US" altLang="en-US" sz="2400" dirty="0">
                <a:solidFill>
                  <a:srgbClr val="525252"/>
                </a:solidFill>
                <a:latin typeface="IBM Plex Sans"/>
              </a:rPr>
              <a:t>one source of truth for your entire organization</a:t>
            </a:r>
            <a:r>
              <a:rPr lang="en-US" altLang="en-US" sz="2400" dirty="0" smtClean="0">
                <a:solidFill>
                  <a:srgbClr val="525252"/>
                </a:solidFill>
                <a:latin typeface="IBM Plex Sans"/>
              </a:rPr>
              <a:t>.</a:t>
            </a:r>
          </a:p>
          <a:p>
            <a:pPr lvl="0" eaLnBrk="0" fontAlgn="base" hangingPunct="0">
              <a:spcBef>
                <a:spcPct val="0"/>
              </a:spcBef>
              <a:spcAft>
                <a:spcPct val="0"/>
              </a:spcAft>
            </a:pPr>
            <a:endParaRPr lang="en-US" altLang="en-US" sz="2400" dirty="0" smtClean="0">
              <a:solidFill>
                <a:srgbClr val="323232"/>
              </a:solidFill>
              <a:latin typeface="IBM Plex Sans"/>
            </a:endParaRPr>
          </a:p>
          <a:p>
            <a:pPr lvl="0" eaLnBrk="0" fontAlgn="base" hangingPunct="0">
              <a:spcBef>
                <a:spcPct val="0"/>
              </a:spcBef>
              <a:spcAft>
                <a:spcPct val="0"/>
              </a:spcAft>
            </a:pPr>
            <a:endParaRPr lang="en-US" altLang="en-US" sz="2400" dirty="0">
              <a:solidFill>
                <a:srgbClr val="323232"/>
              </a:solidFill>
              <a:latin typeface="IBM Plex Sans"/>
            </a:endParaRPr>
          </a:p>
        </p:txBody>
      </p:sp>
      <p:sp>
        <p:nvSpPr>
          <p:cNvPr id="2" name="Rectangle 1"/>
          <p:cNvSpPr/>
          <p:nvPr/>
        </p:nvSpPr>
        <p:spPr>
          <a:xfrm>
            <a:off x="762000" y="604593"/>
            <a:ext cx="5224939" cy="2862322"/>
          </a:xfrm>
          <a:prstGeom prst="rect">
            <a:avLst/>
          </a:prstGeom>
        </p:spPr>
        <p:txBody>
          <a:bodyPr wrap="square">
            <a:spAutoFit/>
          </a:bodyPr>
          <a:lstStyle/>
          <a:p>
            <a:pPr fontAlgn="base"/>
            <a:r>
              <a:rPr lang="en-US" sz="6000" b="1" dirty="0" smtClean="0"/>
              <a:t>Why </a:t>
            </a:r>
            <a:r>
              <a:rPr lang="en-US" sz="6000" b="1" dirty="0"/>
              <a:t>data visualization is </a:t>
            </a:r>
            <a:r>
              <a:rPr lang="en-US" sz="6000" b="1" dirty="0" smtClean="0"/>
              <a:t>important ?</a:t>
            </a:r>
            <a:endParaRPr lang="en-US" altLang="en-US" sz="4800" dirty="0">
              <a:solidFill>
                <a:srgbClr val="525252"/>
              </a:solidFill>
              <a:latin typeface="IBM Plex Sans"/>
            </a:endParaRPr>
          </a:p>
        </p:txBody>
      </p:sp>
      <p:pic>
        <p:nvPicPr>
          <p:cNvPr id="27" name="Picture 2" descr="Sorry, you&amp;#39;ve been rate limited. | Animated gif, Data visualization,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86662" y="343811"/>
            <a:ext cx="5663072" cy="35868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1264440" y="5746708"/>
            <a:ext cx="1428750" cy="1397232"/>
          </a:xfrm>
          <a:prstGeom prst="rect">
            <a:avLst/>
          </a:prstGeom>
        </p:spPr>
      </p:pic>
      <p:grpSp>
        <p:nvGrpSpPr>
          <p:cNvPr id="37" name="Group 36"/>
          <p:cNvGrpSpPr/>
          <p:nvPr/>
        </p:nvGrpSpPr>
        <p:grpSpPr>
          <a:xfrm>
            <a:off x="7292003" y="4463085"/>
            <a:ext cx="3181350" cy="5570756"/>
            <a:chOff x="7329373" y="4659047"/>
            <a:chExt cx="3181350" cy="4722427"/>
          </a:xfrm>
        </p:grpSpPr>
        <p:sp>
          <p:nvSpPr>
            <p:cNvPr id="10" name="Rectangle 9"/>
            <p:cNvSpPr/>
            <p:nvPr/>
          </p:nvSpPr>
          <p:spPr>
            <a:xfrm>
              <a:off x="7329373" y="4659047"/>
              <a:ext cx="3181350" cy="472242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0" algn="ctr" eaLnBrk="0" fontAlgn="base" hangingPunct="0">
                <a:spcBef>
                  <a:spcPct val="0"/>
                </a:spcBef>
                <a:spcAft>
                  <a:spcPct val="0"/>
                </a:spcAft>
              </a:pPr>
              <a:r>
                <a:rPr lang="en-US" altLang="en-US" sz="2800" b="1" dirty="0">
                  <a:solidFill>
                    <a:srgbClr val="262626"/>
                  </a:solidFill>
                  <a:latin typeface="IBM Plex Sans"/>
                </a:rPr>
                <a:t>Present meaningful </a:t>
              </a:r>
              <a:r>
                <a:rPr lang="en-US" altLang="en-US" sz="2800" b="1" dirty="0" smtClean="0">
                  <a:solidFill>
                    <a:srgbClr val="262626"/>
                  </a:solidFill>
                  <a:latin typeface="IBM Plex Sans"/>
                </a:rPr>
                <a:t>data</a:t>
              </a:r>
            </a:p>
            <a:p>
              <a:pPr lvl="0" eaLnBrk="0" fontAlgn="base" hangingPunct="0">
                <a:spcBef>
                  <a:spcPct val="0"/>
                </a:spcBef>
                <a:spcAft>
                  <a:spcPct val="0"/>
                </a:spcAft>
              </a:pPr>
              <a:endParaRPr lang="en-US" altLang="en-US" sz="2800" dirty="0" smtClean="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smtClean="0">
                <a:solidFill>
                  <a:srgbClr val="262626"/>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a:solidFill>
                  <a:srgbClr val="525252"/>
                </a:solidFill>
                <a:latin typeface="IBM Plex Sans"/>
              </a:endParaRPr>
            </a:p>
            <a:p>
              <a:pPr lvl="0" eaLnBrk="0" fontAlgn="base" hangingPunct="0">
                <a:spcBef>
                  <a:spcPct val="0"/>
                </a:spcBef>
                <a:spcAft>
                  <a:spcPct val="0"/>
                </a:spcAft>
              </a:pPr>
              <a:endParaRPr lang="en-US" altLang="en-US" sz="2400" dirty="0">
                <a:solidFill>
                  <a:srgbClr val="525252"/>
                </a:solidFill>
                <a:latin typeface="IBM Plex Sans"/>
              </a:endParaRPr>
            </a:p>
            <a:p>
              <a:pPr lvl="0" algn="ctr" eaLnBrk="0" fontAlgn="base" hangingPunct="0">
                <a:spcBef>
                  <a:spcPct val="0"/>
                </a:spcBef>
                <a:spcAft>
                  <a:spcPct val="0"/>
                </a:spcAft>
              </a:pPr>
              <a:r>
                <a:rPr lang="en-US" altLang="en-US" sz="2400" dirty="0" smtClean="0">
                  <a:solidFill>
                    <a:srgbClr val="525252"/>
                  </a:solidFill>
                  <a:latin typeface="IBM Plex Sans"/>
                </a:rPr>
                <a:t>Share </a:t>
              </a:r>
              <a:r>
                <a:rPr lang="en-US" altLang="en-US" sz="2400" dirty="0">
                  <a:solidFill>
                    <a:srgbClr val="525252"/>
                  </a:solidFill>
                  <a:latin typeface="IBM Plex Sans"/>
                </a:rPr>
                <a:t>insights with others in an easy-to-understand form</a:t>
              </a:r>
              <a:r>
                <a:rPr lang="en-US" altLang="en-US" sz="2400" dirty="0" smtClean="0">
                  <a:solidFill>
                    <a:srgbClr val="525252"/>
                  </a:solidFill>
                  <a:latin typeface="IBM Plex Sans"/>
                </a:rPr>
                <a:t>.</a:t>
              </a: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a:solidFill>
                  <a:srgbClr val="525252"/>
                </a:solidFill>
                <a:latin typeface="IBM Plex Sans"/>
              </a:endParaRPr>
            </a:p>
          </p:txBody>
        </p:sp>
        <p:pic>
          <p:nvPicPr>
            <p:cNvPr id="12" name="Picture 11"/>
            <p:cNvPicPr>
              <a:picLocks noChangeAspect="1"/>
            </p:cNvPicPr>
            <p:nvPr/>
          </p:nvPicPr>
          <p:blipFill>
            <a:blip r:embed="rId4"/>
            <a:stretch>
              <a:fillRect/>
            </a:stretch>
          </p:blipFill>
          <p:spPr>
            <a:xfrm>
              <a:off x="8120460" y="5747197"/>
              <a:ext cx="1599176" cy="1292171"/>
            </a:xfrm>
            <a:prstGeom prst="rect">
              <a:avLst/>
            </a:prstGeom>
          </p:spPr>
        </p:pic>
      </p:grpSp>
      <p:grpSp>
        <p:nvGrpSpPr>
          <p:cNvPr id="29" name="Group 28"/>
          <p:cNvGrpSpPr/>
          <p:nvPr/>
        </p:nvGrpSpPr>
        <p:grpSpPr>
          <a:xfrm>
            <a:off x="3955950" y="4470746"/>
            <a:ext cx="3152728" cy="5324535"/>
            <a:chOff x="3772391" y="4430037"/>
            <a:chExt cx="3152728" cy="4677354"/>
          </a:xfrm>
        </p:grpSpPr>
        <p:sp>
          <p:nvSpPr>
            <p:cNvPr id="9" name="Rectangle 8"/>
            <p:cNvSpPr/>
            <p:nvPr/>
          </p:nvSpPr>
          <p:spPr>
            <a:xfrm>
              <a:off x="3772391" y="4430037"/>
              <a:ext cx="3152728" cy="46773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0" algn="ctr" eaLnBrk="0" fontAlgn="base" hangingPunct="0">
                <a:spcBef>
                  <a:spcPct val="0"/>
                </a:spcBef>
                <a:spcAft>
                  <a:spcPct val="0"/>
                </a:spcAft>
              </a:pPr>
              <a:r>
                <a:rPr lang="en-US" altLang="en-US" sz="2800" b="1" dirty="0">
                  <a:solidFill>
                    <a:srgbClr val="262626"/>
                  </a:solidFill>
                  <a:latin typeface="IBM Plex Sans"/>
                </a:rPr>
                <a:t>Make better </a:t>
              </a:r>
              <a:r>
                <a:rPr lang="en-US" altLang="en-US" sz="2800" b="1" dirty="0" smtClean="0">
                  <a:solidFill>
                    <a:srgbClr val="262626"/>
                  </a:solidFill>
                  <a:latin typeface="IBM Plex Sans"/>
                </a:rPr>
                <a:t>decisions</a:t>
              </a: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smtClean="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smtClean="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algn="ctr" eaLnBrk="0" fontAlgn="base" hangingPunct="0">
                <a:spcBef>
                  <a:spcPct val="0"/>
                </a:spcBef>
                <a:spcAft>
                  <a:spcPct val="0"/>
                </a:spcAft>
              </a:pPr>
              <a:r>
                <a:rPr lang="en-US" altLang="en-US" sz="2400" dirty="0" smtClean="0">
                  <a:solidFill>
                    <a:srgbClr val="525252"/>
                  </a:solidFill>
                  <a:latin typeface="IBM Plex Sans"/>
                </a:rPr>
                <a:t>Understand </a:t>
              </a:r>
              <a:r>
                <a:rPr lang="en-US" altLang="en-US" sz="2400" dirty="0">
                  <a:solidFill>
                    <a:srgbClr val="525252"/>
                  </a:solidFill>
                  <a:latin typeface="IBM Plex Sans"/>
                </a:rPr>
                <a:t>your next steps and spend less time performing data analysis. Quickly act on decisions.</a:t>
              </a:r>
            </a:p>
          </p:txBody>
        </p:sp>
        <p:pic>
          <p:nvPicPr>
            <p:cNvPr id="3" name="Picture 2"/>
            <p:cNvPicPr>
              <a:picLocks noChangeAspect="1"/>
            </p:cNvPicPr>
            <p:nvPr/>
          </p:nvPicPr>
          <p:blipFill>
            <a:blip r:embed="rId5"/>
            <a:stretch>
              <a:fillRect/>
            </a:stretch>
          </p:blipFill>
          <p:spPr>
            <a:xfrm>
              <a:off x="4690289" y="5484005"/>
              <a:ext cx="1718433" cy="1428750"/>
            </a:xfrm>
            <a:prstGeom prst="rect">
              <a:avLst/>
            </a:prstGeom>
          </p:spPr>
        </p:pic>
      </p:grpSp>
      <p:grpSp>
        <p:nvGrpSpPr>
          <p:cNvPr id="31" name="Group 30"/>
          <p:cNvGrpSpPr/>
          <p:nvPr/>
        </p:nvGrpSpPr>
        <p:grpSpPr>
          <a:xfrm>
            <a:off x="480578" y="4470746"/>
            <a:ext cx="3170890" cy="5509199"/>
            <a:chOff x="4845" y="4572766"/>
            <a:chExt cx="3429000" cy="5175033"/>
          </a:xfrm>
        </p:grpSpPr>
        <p:sp>
          <p:nvSpPr>
            <p:cNvPr id="8" name="Rectangle 7"/>
            <p:cNvSpPr/>
            <p:nvPr/>
          </p:nvSpPr>
          <p:spPr>
            <a:xfrm>
              <a:off x="4845" y="4572766"/>
              <a:ext cx="3429000" cy="5175033"/>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lvl="0" algn="ctr" eaLnBrk="0" fontAlgn="base" hangingPunct="0">
                <a:spcBef>
                  <a:spcPct val="0"/>
                </a:spcBef>
                <a:spcAft>
                  <a:spcPct val="0"/>
                </a:spcAft>
              </a:pPr>
              <a:r>
                <a:rPr lang="en-US" altLang="en-US" sz="2800" b="1" dirty="0">
                  <a:solidFill>
                    <a:srgbClr val="262626"/>
                  </a:solidFill>
                  <a:latin typeface="IBM Plex Sans"/>
                </a:rPr>
                <a:t>See the big </a:t>
              </a:r>
              <a:r>
                <a:rPr lang="en-US" altLang="en-US" sz="2800" b="1" dirty="0" smtClean="0">
                  <a:solidFill>
                    <a:srgbClr val="262626"/>
                  </a:solidFill>
                  <a:latin typeface="IBM Plex Sans"/>
                </a:rPr>
                <a:t>picture</a:t>
              </a: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800" dirty="0">
                <a:solidFill>
                  <a:srgbClr val="262626"/>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a:solidFill>
                  <a:srgbClr val="525252"/>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smtClean="0">
                <a:solidFill>
                  <a:srgbClr val="525252"/>
                </a:solidFill>
                <a:latin typeface="IBM Plex Sans"/>
              </a:endParaRPr>
            </a:p>
            <a:p>
              <a:pPr lvl="0" eaLnBrk="0" fontAlgn="base" hangingPunct="0">
                <a:spcBef>
                  <a:spcPct val="0"/>
                </a:spcBef>
                <a:spcAft>
                  <a:spcPct val="0"/>
                </a:spcAft>
              </a:pPr>
              <a:endParaRPr lang="en-US" altLang="en-US" sz="2400" dirty="0">
                <a:solidFill>
                  <a:srgbClr val="525252"/>
                </a:solidFill>
                <a:latin typeface="IBM Plex Sans"/>
              </a:endParaRPr>
            </a:p>
            <a:p>
              <a:pPr lvl="0" algn="ctr" eaLnBrk="0" fontAlgn="base" hangingPunct="0">
                <a:spcBef>
                  <a:spcPct val="0"/>
                </a:spcBef>
                <a:spcAft>
                  <a:spcPct val="0"/>
                </a:spcAft>
              </a:pPr>
              <a:r>
                <a:rPr lang="en-US" altLang="en-US" sz="2400" dirty="0" smtClean="0">
                  <a:solidFill>
                    <a:srgbClr val="525252"/>
                  </a:solidFill>
                  <a:latin typeface="IBM Plex Sans"/>
                </a:rPr>
                <a:t>Uncover </a:t>
              </a:r>
              <a:r>
                <a:rPr lang="en-US" altLang="en-US" sz="2400" dirty="0">
                  <a:solidFill>
                    <a:srgbClr val="525252"/>
                  </a:solidFill>
                  <a:latin typeface="IBM Plex Sans"/>
                </a:rPr>
                <a:t>insights and see patterns within complex data without relying on a data scientist.</a:t>
              </a:r>
              <a:endParaRPr lang="en-US" altLang="en-US" sz="2400" dirty="0">
                <a:solidFill>
                  <a:srgbClr val="525252"/>
                </a:solidFill>
                <a:latin typeface="IBM Plex Sans"/>
              </a:endParaRPr>
            </a:p>
          </p:txBody>
        </p:sp>
        <p:pic>
          <p:nvPicPr>
            <p:cNvPr id="14" name="Picture 13"/>
            <p:cNvPicPr>
              <a:picLocks noChangeAspect="1"/>
            </p:cNvPicPr>
            <p:nvPr/>
          </p:nvPicPr>
          <p:blipFill>
            <a:blip r:embed="rId6"/>
            <a:stretch>
              <a:fillRect/>
            </a:stretch>
          </p:blipFill>
          <p:spPr>
            <a:xfrm>
              <a:off x="803591" y="5808950"/>
              <a:ext cx="1518138" cy="142875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grpSp>
    </p:spTree>
    <p:extLst>
      <p:ext uri="{BB962C8B-B14F-4D97-AF65-F5344CB8AC3E}">
        <p14:creationId xmlns:p14="http://schemas.microsoft.com/office/powerpoint/2010/main" val="624556908"/>
      </p:ext>
    </p:extLst>
  </p:cSld>
  <p:clrMapOvr>
    <a:masterClrMapping/>
  </p:clrMapOvr>
  <p:transition spd="med">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p:cNvSpPr/>
          <p:nvPr/>
        </p:nvSpPr>
        <p:spPr>
          <a:xfrm>
            <a:off x="4396" y="0"/>
            <a:ext cx="13711604" cy="3209979"/>
          </a:xfrm>
          <a:prstGeom prst="rect">
            <a:avLst/>
          </a:prstGeom>
          <a:solidFill>
            <a:srgbClr val="FFC000"/>
          </a:solidFill>
        </p:spPr>
      </p:sp>
      <p:sp>
        <p:nvSpPr>
          <p:cNvPr id="11" name="TextBox 8"/>
          <p:cNvSpPr txBox="1"/>
          <p:nvPr/>
        </p:nvSpPr>
        <p:spPr>
          <a:xfrm>
            <a:off x="6286461" y="1288791"/>
            <a:ext cx="7167040" cy="954428"/>
          </a:xfrm>
          <a:prstGeom prst="rect">
            <a:avLst/>
          </a:prstGeom>
        </p:spPr>
        <p:txBody>
          <a:bodyPr wrap="square" lIns="0" tIns="0" rIns="0" bIns="0" rtlCol="0" anchor="t">
            <a:spAutoFit/>
          </a:bodyPr>
          <a:lstStyle/>
          <a:p>
            <a:pPr>
              <a:lnSpc>
                <a:spcPts val="6824"/>
              </a:lnSpc>
            </a:pPr>
            <a:r>
              <a:rPr lang="en-US" sz="9600" b="1" spc="-104" dirty="0" smtClean="0">
                <a:solidFill>
                  <a:schemeClr val="bg1"/>
                </a:solidFill>
                <a:effectLst>
                  <a:outerShdw blurRad="38100" dist="38100" dir="2700000" algn="tl">
                    <a:srgbClr val="000000">
                      <a:alpha val="43137"/>
                    </a:srgbClr>
                  </a:outerShdw>
                </a:effectLst>
                <a:latin typeface="Clear Sans Regular"/>
              </a:rPr>
              <a:t>Data Outliers</a:t>
            </a:r>
            <a:endParaRPr lang="en-US" sz="9600" b="1" spc="-104" dirty="0">
              <a:solidFill>
                <a:schemeClr val="bg1"/>
              </a:solidFill>
              <a:effectLst>
                <a:outerShdw blurRad="38100" dist="38100" dir="2700000" algn="tl">
                  <a:srgbClr val="000000">
                    <a:alpha val="43137"/>
                  </a:srgbClr>
                </a:outerShdw>
              </a:effectLst>
              <a:latin typeface="Clear Sans Regular"/>
            </a:endParaRPr>
          </a:p>
        </p:txBody>
      </p:sp>
      <p:sp>
        <p:nvSpPr>
          <p:cNvPr id="2" name="Title 1"/>
          <p:cNvSpPr>
            <a:spLocks noGrp="1"/>
          </p:cNvSpPr>
          <p:nvPr>
            <p:ph type="title"/>
          </p:nvPr>
        </p:nvSpPr>
        <p:spPr>
          <a:xfrm>
            <a:off x="285750" y="3381429"/>
            <a:ext cx="13112682" cy="6562671"/>
          </a:xfrm>
        </p:spPr>
        <p:txBody>
          <a:bodyPr>
            <a:noAutofit/>
          </a:bodyPr>
          <a:lstStyle/>
          <a:p>
            <a:pPr algn="l" fontAlgn="base"/>
            <a:r>
              <a:rPr lang="en-US" sz="3200" dirty="0"/>
              <a:t>Outliers are </a:t>
            </a:r>
            <a:r>
              <a:rPr lang="en-US" sz="3200" b="1" dirty="0"/>
              <a:t>data points that are far from other data points.</a:t>
            </a:r>
            <a:br>
              <a:rPr lang="en-US" sz="3200" b="1" dirty="0"/>
            </a:br>
            <a:r>
              <a:rPr lang="en-US" sz="3200" dirty="0"/>
              <a:t>They're unusual values in a dataset.</a:t>
            </a:r>
            <a:br>
              <a:rPr lang="en-US" sz="3200" dirty="0"/>
            </a:br>
            <a:r>
              <a:rPr lang="en-US" sz="3200" b="1" dirty="0"/>
              <a:t>First, we have to ask ourselves how that outlier came to </a:t>
            </a:r>
            <a:r>
              <a:rPr lang="en-US" sz="3200" b="1" dirty="0" smtClean="0"/>
              <a:t>exist?</a:t>
            </a:r>
            <a:r>
              <a:rPr lang="en-US" sz="3200" dirty="0"/>
              <a:t/>
            </a:r>
            <a:br>
              <a:rPr lang="en-US" sz="3200" dirty="0"/>
            </a:br>
            <a:r>
              <a:rPr lang="en-US" sz="3200" dirty="0"/>
              <a:t>	</a:t>
            </a:r>
            <a:r>
              <a:rPr lang="en-US" sz="3200" dirty="0"/>
              <a:t>&gt; Data entry error?</a:t>
            </a:r>
            <a:br>
              <a:rPr lang="en-US" sz="3200" dirty="0"/>
            </a:br>
            <a:r>
              <a:rPr lang="en-US" sz="3200" dirty="0"/>
              <a:t>	&gt; An accidental response that was recorded correctly?</a:t>
            </a:r>
            <a:br>
              <a:rPr lang="en-US" sz="3200" dirty="0"/>
            </a:br>
            <a:r>
              <a:rPr lang="en-US" sz="3200" dirty="0"/>
              <a:t>	&gt; Intentional misrepresentation?</a:t>
            </a:r>
            <a:br>
              <a:rPr lang="en-US" sz="3200" dirty="0"/>
            </a:br>
            <a:r>
              <a:rPr lang="en-US" sz="3200" dirty="0"/>
              <a:t>	&gt; A correct value that we simply didn’t expect?</a:t>
            </a:r>
            <a:br>
              <a:rPr lang="en-US" sz="3200" dirty="0"/>
            </a:br>
            <a:r>
              <a:rPr lang="en-US" sz="3200" b="1" dirty="0"/>
              <a:t>So how do we know which it is?</a:t>
            </a:r>
            <a:r>
              <a:rPr lang="en-US" sz="3200" dirty="0"/>
              <a:t/>
            </a:r>
            <a:br>
              <a:rPr lang="en-US" sz="3200" dirty="0"/>
            </a:br>
            <a:r>
              <a:rPr lang="en-US" sz="3200" dirty="0"/>
              <a:t>We can:</a:t>
            </a:r>
            <a:br>
              <a:rPr lang="en-US" sz="3200" dirty="0"/>
            </a:br>
            <a:r>
              <a:rPr lang="en-US" sz="3200" dirty="0"/>
              <a:t>   	&gt;Keep them and make a note</a:t>
            </a:r>
            <a:br>
              <a:rPr lang="en-US" sz="3200" dirty="0"/>
            </a:br>
            <a:r>
              <a:rPr lang="en-US" sz="3200" dirty="0"/>
              <a:t>	&gt;Replace them with mean/median data</a:t>
            </a:r>
            <a:br>
              <a:rPr lang="en-US" sz="3200" dirty="0"/>
            </a:br>
            <a:r>
              <a:rPr lang="en-US" sz="3200" dirty="0"/>
              <a:t>	&gt;Transform the data</a:t>
            </a:r>
            <a:endParaRPr lang="en-IN" sz="3200" dirty="0"/>
          </a:p>
        </p:txBody>
      </p:sp>
      <p:pic>
        <p:nvPicPr>
          <p:cNvPr id="2050" name="Picture 2" descr="https://statsandr.com/blog/2020-08-11-outliers-detection-in-r_files/outliers-detection-in-R.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7291" y="7029208"/>
            <a:ext cx="4626210" cy="30863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idatassist.com/wp-content/uploads/2018/03/dreamstime_m_39337247-945x450.jpg?fd13fd&amp;fd13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43809"/>
            <a:ext cx="5702544" cy="292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479498"/>
      </p:ext>
    </p:extLst>
  </p:cSld>
  <p:clrMapOvr>
    <a:masterClrMapping/>
  </p:clrMapOvr>
  <p:transition spd="med">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1650" y="2571750"/>
            <a:ext cx="10401300" cy="6286502"/>
          </a:xfrm>
          <a:prstGeom prst="rect">
            <a:avLst/>
          </a:prstGeom>
        </p:spPr>
      </p:pic>
      <p:sp>
        <p:nvSpPr>
          <p:cNvPr id="3" name="Rectangle 2"/>
          <p:cNvSpPr/>
          <p:nvPr/>
        </p:nvSpPr>
        <p:spPr>
          <a:xfrm>
            <a:off x="742950" y="1657350"/>
            <a:ext cx="12458700" cy="600164"/>
          </a:xfrm>
          <a:prstGeom prst="rect">
            <a:avLst/>
          </a:prstGeom>
          <a:solidFill>
            <a:srgbClr val="FFB923"/>
          </a:solidFill>
        </p:spPr>
        <p:txBody>
          <a:bodyPr wrap="square">
            <a:spAutoFit/>
          </a:bodyPr>
          <a:lstStyle/>
          <a:p>
            <a:r>
              <a:rPr lang="en-US" sz="3300" cap="all" dirty="0">
                <a:latin typeface="Lato"/>
              </a:rPr>
              <a:t>WHAT DISCARDING OUTLIERS CAN DO TO OUR RESULTS?</a:t>
            </a:r>
            <a:endParaRPr lang="en-IN" sz="3300" dirty="0"/>
          </a:p>
        </p:txBody>
      </p:sp>
    </p:spTree>
    <p:extLst>
      <p:ext uri="{BB962C8B-B14F-4D97-AF65-F5344CB8AC3E}">
        <p14:creationId xmlns:p14="http://schemas.microsoft.com/office/powerpoint/2010/main" val="3760063769"/>
      </p:ext>
    </p:extLst>
  </p:cSld>
  <p:clrMapOvr>
    <a:masterClrMapping/>
  </p:clrMapOvr>
  <p:transition spd="med">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97" y="0"/>
            <a:ext cx="4951180" cy="10287000"/>
          </a:xfrm>
          <a:prstGeom prst="rect">
            <a:avLst/>
          </a:prstGeom>
          <a:solidFill>
            <a:srgbClr val="FFC000"/>
          </a:solidFill>
        </p:spPr>
      </p:sp>
      <p:grpSp>
        <p:nvGrpSpPr>
          <p:cNvPr id="3" name="Group 3"/>
          <p:cNvGrpSpPr/>
          <p:nvPr/>
        </p:nvGrpSpPr>
        <p:grpSpPr>
          <a:xfrm>
            <a:off x="266722" y="1657351"/>
            <a:ext cx="4501736" cy="3366774"/>
            <a:chOff x="-1146541" y="154735"/>
            <a:chExt cx="9492217" cy="3323620"/>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160" t="21264" r="6608" b="71845"/>
            <a:stretch>
              <a:fillRect/>
            </a:stretch>
          </p:blipFill>
          <p:spPr>
            <a:xfrm>
              <a:off x="-1146541" y="2043248"/>
              <a:ext cx="6071137" cy="448678"/>
            </a:xfrm>
            <a:prstGeom prst="rect">
              <a:avLst/>
            </a:prstGeom>
          </p:spPr>
        </p:pic>
        <p:sp>
          <p:nvSpPr>
            <p:cNvPr id="5" name="TextBox 5"/>
            <p:cNvSpPr txBox="1"/>
            <p:nvPr/>
          </p:nvSpPr>
          <p:spPr>
            <a:xfrm>
              <a:off x="-1137272" y="154735"/>
              <a:ext cx="9068703" cy="1772351"/>
            </a:xfrm>
            <a:prstGeom prst="rect">
              <a:avLst/>
            </a:prstGeom>
          </p:spPr>
          <p:txBody>
            <a:bodyPr wrap="square" lIns="0" tIns="0" rIns="0" bIns="0" rtlCol="0" anchor="t">
              <a:spAutoFit/>
            </a:bodyPr>
            <a:lstStyle/>
            <a:p>
              <a:pPr>
                <a:lnSpc>
                  <a:spcPts val="7012"/>
                </a:lnSpc>
                <a:spcBef>
                  <a:spcPct val="0"/>
                </a:spcBef>
              </a:pPr>
              <a:r>
                <a:rPr lang="en-US" sz="6374" dirty="0">
                  <a:solidFill>
                    <a:srgbClr val="FFFFFF"/>
                  </a:solidFill>
                  <a:latin typeface="Hammersmith One Bold"/>
                </a:rPr>
                <a:t>Data Cleaning</a:t>
              </a:r>
              <a:endParaRPr lang="en-US" sz="6374" dirty="0">
                <a:solidFill>
                  <a:srgbClr val="FFFFFF"/>
                </a:solidFill>
                <a:latin typeface="Hammersmith One Bold"/>
              </a:endParaRPr>
            </a:p>
          </p:txBody>
        </p:sp>
        <p:sp>
          <p:nvSpPr>
            <p:cNvPr id="6" name="TextBox 6"/>
            <p:cNvSpPr txBox="1"/>
            <p:nvPr/>
          </p:nvSpPr>
          <p:spPr>
            <a:xfrm>
              <a:off x="1" y="3073246"/>
              <a:ext cx="8345675" cy="405109"/>
            </a:xfrm>
            <a:prstGeom prst="rect">
              <a:avLst/>
            </a:prstGeom>
          </p:spPr>
          <p:txBody>
            <a:bodyPr lIns="0" tIns="0" rIns="0" bIns="0" rtlCol="0" anchor="t">
              <a:spAutoFit/>
            </a:bodyPr>
            <a:lstStyle/>
            <a:p>
              <a:pPr>
                <a:lnSpc>
                  <a:spcPts val="3150"/>
                </a:lnSpc>
              </a:pPr>
              <a:endParaRPr lang="en-US" sz="2250" dirty="0">
                <a:solidFill>
                  <a:srgbClr val="FFFFFF"/>
                </a:solidFill>
                <a:latin typeface="Clear Sans Regular"/>
              </a:endParaRPr>
            </a:p>
          </p:txBody>
        </p:sp>
      </p:grpSp>
      <p:sp>
        <p:nvSpPr>
          <p:cNvPr id="20" name="TextBox 19"/>
          <p:cNvSpPr txBox="1"/>
          <p:nvPr/>
        </p:nvSpPr>
        <p:spPr>
          <a:xfrm>
            <a:off x="5029200" y="1274885"/>
            <a:ext cx="8686800" cy="7709803"/>
          </a:xfrm>
          <a:prstGeom prst="rect">
            <a:avLst/>
          </a:prstGeom>
          <a:noFill/>
        </p:spPr>
        <p:txBody>
          <a:bodyPr wrap="square" rtlCol="0">
            <a:spAutoFit/>
          </a:bodyPr>
          <a:lstStyle/>
          <a:p>
            <a:pPr marL="342900" indent="-342900">
              <a:buFont typeface="Arial" panose="020B0604020202020204" pitchFamily="34" charset="0"/>
              <a:buChar char="•"/>
            </a:pPr>
            <a:r>
              <a:rPr lang="en-US" sz="2400" b="1" dirty="0"/>
              <a:t>Data cleaning </a:t>
            </a:r>
            <a:r>
              <a:rPr lang="en-US" sz="2400" dirty="0"/>
              <a:t>is the process of fixing or removing incorrect, corrupted, incorrectly formatted, duplicate, or incomplete data within a dataset</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cleaning is the process that removes data that does not belong in your dataset. </a:t>
            </a:r>
            <a:r>
              <a:rPr lang="en-US" sz="2400" b="1" dirty="0"/>
              <a:t>Data transformation </a:t>
            </a:r>
            <a:r>
              <a:rPr lang="en-US" sz="2400" dirty="0"/>
              <a:t>is the process of converting data from one format or structure into another. </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Transformation </a:t>
            </a:r>
            <a:r>
              <a:rPr lang="en-US" sz="2400" dirty="0"/>
              <a:t>processes can also be referred to as </a:t>
            </a:r>
            <a:r>
              <a:rPr lang="en-US" sz="2400" b="1" dirty="0"/>
              <a:t>data wrangling, or data munging, </a:t>
            </a:r>
            <a:r>
              <a:rPr lang="en-US" sz="2400" dirty="0"/>
              <a:t>transforming and mapping data from one "raw" data form into another format for warehousing and analyzing</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do you clean data?</a:t>
            </a:r>
          </a:p>
          <a:p>
            <a:pPr marL="1028700" lvl="2" indent="-342900">
              <a:buFont typeface="Arial" panose="020B0604020202020204" pitchFamily="34" charset="0"/>
              <a:buChar char="•"/>
            </a:pPr>
            <a:r>
              <a:rPr lang="en-US" sz="2700" b="1" dirty="0">
                <a:solidFill>
                  <a:srgbClr val="FF9900"/>
                </a:solidFill>
              </a:rPr>
              <a:t>Step 1: Remove duplicate or irrelevant observations</a:t>
            </a:r>
          </a:p>
          <a:p>
            <a:pPr marL="1028700" lvl="2" indent="-342900">
              <a:buFont typeface="Arial" panose="020B0604020202020204" pitchFamily="34" charset="0"/>
              <a:buChar char="•"/>
            </a:pPr>
            <a:r>
              <a:rPr lang="en-US" sz="2700" b="1" dirty="0">
                <a:solidFill>
                  <a:srgbClr val="FF9900"/>
                </a:solidFill>
              </a:rPr>
              <a:t>Step </a:t>
            </a:r>
            <a:r>
              <a:rPr lang="en-US" sz="2700" b="1" dirty="0">
                <a:solidFill>
                  <a:srgbClr val="FF9900"/>
                </a:solidFill>
              </a:rPr>
              <a:t>2: Fix structural </a:t>
            </a:r>
            <a:r>
              <a:rPr lang="en-US" sz="2700" b="1" dirty="0">
                <a:solidFill>
                  <a:srgbClr val="FF9900"/>
                </a:solidFill>
              </a:rPr>
              <a:t>errors</a:t>
            </a:r>
          </a:p>
          <a:p>
            <a:pPr marL="1028700" lvl="2" indent="-342900">
              <a:buFont typeface="Arial" panose="020B0604020202020204" pitchFamily="34" charset="0"/>
              <a:buChar char="•"/>
            </a:pPr>
            <a:r>
              <a:rPr lang="en-US" sz="2700" b="1" dirty="0">
                <a:solidFill>
                  <a:srgbClr val="FF9900"/>
                </a:solidFill>
              </a:rPr>
              <a:t>Step 3: Filter unwanted </a:t>
            </a:r>
            <a:r>
              <a:rPr lang="en-US" sz="2700" b="1" dirty="0">
                <a:solidFill>
                  <a:srgbClr val="FF9900"/>
                </a:solidFill>
              </a:rPr>
              <a:t>outliers</a:t>
            </a:r>
          </a:p>
          <a:p>
            <a:pPr marL="1028700" lvl="2" indent="-342900">
              <a:buFont typeface="Arial" panose="020B0604020202020204" pitchFamily="34" charset="0"/>
              <a:buChar char="•"/>
            </a:pPr>
            <a:r>
              <a:rPr lang="en-US" sz="2700" b="1" dirty="0">
                <a:solidFill>
                  <a:srgbClr val="FF9900"/>
                </a:solidFill>
              </a:rPr>
              <a:t>Step 4: Handle missing </a:t>
            </a:r>
            <a:r>
              <a:rPr lang="en-US" sz="2700" b="1" dirty="0">
                <a:solidFill>
                  <a:srgbClr val="FF9900"/>
                </a:solidFill>
              </a:rPr>
              <a:t>data</a:t>
            </a:r>
          </a:p>
          <a:p>
            <a:pPr marL="1028700" lvl="2" indent="-342900">
              <a:buFont typeface="Arial" panose="020B0604020202020204" pitchFamily="34" charset="0"/>
              <a:buChar char="•"/>
            </a:pPr>
            <a:r>
              <a:rPr lang="en-US" sz="2700" b="1" dirty="0">
                <a:solidFill>
                  <a:srgbClr val="FF9900"/>
                </a:solidFill>
              </a:rPr>
              <a:t>Step 5: Validate and QA</a:t>
            </a:r>
          </a:p>
          <a:p>
            <a:endParaRPr lang="en-IN" sz="2400" dirty="0"/>
          </a:p>
        </p:txBody>
      </p:sp>
      <p:pic>
        <p:nvPicPr>
          <p:cNvPr id="9220" name="Picture 4" descr="Data Cleaning In 5 Easy Steps + Examples | Iterat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52" y="4613755"/>
            <a:ext cx="4846476" cy="42758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50" r="34"/>
          <a:stretch>
            <a:fillRect/>
          </a:stretch>
        </p:blipFill>
        <p:spPr>
          <a:xfrm rot="10800000">
            <a:off x="9220200" y="-4"/>
            <a:ext cx="4495800" cy="10172699"/>
          </a:xfrm>
          <a:prstGeom prst="rect">
            <a:avLst/>
          </a:prstGeom>
        </p:spPr>
      </p:pic>
      <p:sp>
        <p:nvSpPr>
          <p:cNvPr id="4107" name="Rectangle 4106"/>
          <p:cNvSpPr/>
          <p:nvPr/>
        </p:nvSpPr>
        <p:spPr>
          <a:xfrm>
            <a:off x="457200" y="379037"/>
            <a:ext cx="6503319" cy="1107996"/>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en-US" sz="6600" dirty="0"/>
              <a:t>Data Science Tools</a:t>
            </a:r>
            <a:endParaRPr lang="en-IN" sz="6600" dirty="0"/>
          </a:p>
        </p:txBody>
      </p:sp>
      <p:sp>
        <p:nvSpPr>
          <p:cNvPr id="4106" name="Rectangle 4105"/>
          <p:cNvSpPr/>
          <p:nvPr/>
        </p:nvSpPr>
        <p:spPr>
          <a:xfrm>
            <a:off x="457200" y="3712339"/>
            <a:ext cx="12039600" cy="4524315"/>
          </a:xfrm>
          <a:prstGeom prst="rect">
            <a:avLst/>
          </a:prstGeom>
        </p:spPr>
        <p:txBody>
          <a:bodyPr wrap="square">
            <a:spAutoFit/>
          </a:bodyPr>
          <a:lstStyle/>
          <a:p>
            <a:endParaRPr lang="en-US" sz="3200" dirty="0">
              <a:solidFill>
                <a:srgbClr val="610B38"/>
              </a:solidFill>
              <a:latin typeface="erdana"/>
            </a:endParaRPr>
          </a:p>
          <a:p>
            <a:r>
              <a:rPr lang="en-US" sz="3200" dirty="0">
                <a:solidFill>
                  <a:srgbClr val="000000"/>
                </a:solidFill>
                <a:latin typeface="+mj-lt"/>
              </a:rPr>
              <a:t>Following are some tools required for data science:</a:t>
            </a:r>
          </a:p>
          <a:p>
            <a:pPr marL="514350" indent="-514350">
              <a:buFont typeface="+mj-lt"/>
              <a:buAutoNum type="alphaUcPeriod"/>
            </a:pPr>
            <a:r>
              <a:rPr lang="en-US" sz="3200" b="1" dirty="0">
                <a:solidFill>
                  <a:srgbClr val="000000"/>
                </a:solidFill>
                <a:latin typeface="+mj-lt"/>
              </a:rPr>
              <a:t>Data Analysis tools:</a:t>
            </a:r>
            <a:r>
              <a:rPr lang="en-US" sz="3200" dirty="0">
                <a:solidFill>
                  <a:srgbClr val="000000"/>
                </a:solidFill>
                <a:latin typeface="+mj-lt"/>
              </a:rPr>
              <a:t> R, </a:t>
            </a:r>
            <a:r>
              <a:rPr lang="en-US" sz="3200" dirty="0" smtClean="0">
                <a:solidFill>
                  <a:srgbClr val="000000"/>
                </a:solidFill>
                <a:latin typeface="+mj-lt"/>
              </a:rPr>
              <a:t>Python, </a:t>
            </a:r>
            <a:r>
              <a:rPr lang="en-US" sz="3200" dirty="0">
                <a:solidFill>
                  <a:srgbClr val="000000"/>
                </a:solidFill>
                <a:latin typeface="+mj-lt"/>
              </a:rPr>
              <a:t>Statistics, SAS, </a:t>
            </a:r>
            <a:r>
              <a:rPr lang="en-US" sz="3200" dirty="0" err="1">
                <a:solidFill>
                  <a:srgbClr val="000000"/>
                </a:solidFill>
                <a:latin typeface="+mj-lt"/>
              </a:rPr>
              <a:t>Jupyter</a:t>
            </a:r>
            <a:r>
              <a:rPr lang="en-US" sz="3200" dirty="0">
                <a:solidFill>
                  <a:srgbClr val="000000"/>
                </a:solidFill>
                <a:latin typeface="+mj-lt"/>
              </a:rPr>
              <a:t>, R Studio, MATLAB, Excel, </a:t>
            </a:r>
            <a:r>
              <a:rPr lang="en-US" sz="3200" dirty="0" err="1">
                <a:solidFill>
                  <a:srgbClr val="000000"/>
                </a:solidFill>
                <a:latin typeface="+mj-lt"/>
              </a:rPr>
              <a:t>RapidMiner</a:t>
            </a:r>
            <a:r>
              <a:rPr lang="en-US" sz="3200" dirty="0">
                <a:solidFill>
                  <a:srgbClr val="000000"/>
                </a:solidFill>
                <a:latin typeface="+mj-lt"/>
              </a:rPr>
              <a:t>.</a:t>
            </a:r>
          </a:p>
          <a:p>
            <a:pPr marL="514350" indent="-514350">
              <a:buFont typeface="+mj-lt"/>
              <a:buAutoNum type="alphaUcPeriod"/>
            </a:pPr>
            <a:r>
              <a:rPr lang="en-US" sz="3200" b="1" dirty="0">
                <a:solidFill>
                  <a:srgbClr val="000000"/>
                </a:solidFill>
                <a:latin typeface="+mj-lt"/>
              </a:rPr>
              <a:t>Data Warehousing:</a:t>
            </a:r>
            <a:r>
              <a:rPr lang="en-US" sz="3200" dirty="0">
                <a:solidFill>
                  <a:srgbClr val="000000"/>
                </a:solidFill>
                <a:latin typeface="+mj-lt"/>
              </a:rPr>
              <a:t> ETL, SQL, Hadoop, </a:t>
            </a:r>
            <a:r>
              <a:rPr lang="en-US" sz="3200" dirty="0" err="1">
                <a:solidFill>
                  <a:srgbClr val="000000"/>
                </a:solidFill>
                <a:latin typeface="+mj-lt"/>
              </a:rPr>
              <a:t>Informatica</a:t>
            </a:r>
            <a:r>
              <a:rPr lang="en-US" sz="3200" dirty="0">
                <a:solidFill>
                  <a:srgbClr val="000000"/>
                </a:solidFill>
                <a:latin typeface="+mj-lt"/>
              </a:rPr>
              <a:t>/</a:t>
            </a:r>
            <a:r>
              <a:rPr lang="en-US" sz="3200" dirty="0" err="1">
                <a:solidFill>
                  <a:srgbClr val="000000"/>
                </a:solidFill>
                <a:latin typeface="+mj-lt"/>
              </a:rPr>
              <a:t>Talend</a:t>
            </a:r>
            <a:r>
              <a:rPr lang="en-US" sz="3200" dirty="0">
                <a:solidFill>
                  <a:srgbClr val="000000"/>
                </a:solidFill>
                <a:latin typeface="+mj-lt"/>
              </a:rPr>
              <a:t>, AWS Redshift</a:t>
            </a:r>
          </a:p>
          <a:p>
            <a:pPr marL="514350" indent="-514350">
              <a:buFont typeface="+mj-lt"/>
              <a:buAutoNum type="alphaUcPeriod"/>
            </a:pPr>
            <a:r>
              <a:rPr lang="en-US" sz="3200" b="1" dirty="0">
                <a:solidFill>
                  <a:srgbClr val="000000"/>
                </a:solidFill>
                <a:latin typeface="+mj-lt"/>
              </a:rPr>
              <a:t>Data Visualization tools:</a:t>
            </a:r>
            <a:r>
              <a:rPr lang="en-US" sz="3200" dirty="0">
                <a:solidFill>
                  <a:srgbClr val="000000"/>
                </a:solidFill>
                <a:latin typeface="+mj-lt"/>
              </a:rPr>
              <a:t> R, </a:t>
            </a:r>
            <a:r>
              <a:rPr lang="en-US" sz="3200" dirty="0" err="1">
                <a:solidFill>
                  <a:srgbClr val="000000"/>
                </a:solidFill>
                <a:latin typeface="+mj-lt"/>
              </a:rPr>
              <a:t>Jupyter</a:t>
            </a:r>
            <a:r>
              <a:rPr lang="en-US" sz="3200" dirty="0">
                <a:solidFill>
                  <a:srgbClr val="000000"/>
                </a:solidFill>
                <a:latin typeface="+mj-lt"/>
              </a:rPr>
              <a:t>, Tableau, </a:t>
            </a:r>
            <a:r>
              <a:rPr lang="en-US" sz="3200" dirty="0" err="1" smtClean="0">
                <a:solidFill>
                  <a:srgbClr val="000000"/>
                </a:solidFill>
                <a:latin typeface="+mj-lt"/>
              </a:rPr>
              <a:t>Cognos,Pandas</a:t>
            </a:r>
            <a:r>
              <a:rPr lang="en-US" sz="3200" dirty="0" smtClean="0">
                <a:solidFill>
                  <a:srgbClr val="000000"/>
                </a:solidFill>
                <a:latin typeface="+mj-lt"/>
              </a:rPr>
              <a:t>.</a:t>
            </a:r>
            <a:endParaRPr lang="en-US" sz="3200" dirty="0">
              <a:solidFill>
                <a:srgbClr val="000000"/>
              </a:solidFill>
              <a:latin typeface="+mj-lt"/>
            </a:endParaRPr>
          </a:p>
          <a:p>
            <a:pPr marL="514350" indent="-514350">
              <a:buFont typeface="+mj-lt"/>
              <a:buAutoNum type="alphaUcPeriod"/>
            </a:pPr>
            <a:r>
              <a:rPr lang="en-US" sz="3200" b="1" dirty="0">
                <a:solidFill>
                  <a:srgbClr val="000000"/>
                </a:solidFill>
                <a:latin typeface="+mj-lt"/>
              </a:rPr>
              <a:t>Machine learning tools:</a:t>
            </a:r>
            <a:r>
              <a:rPr lang="en-US" sz="3200" dirty="0">
                <a:solidFill>
                  <a:srgbClr val="000000"/>
                </a:solidFill>
                <a:latin typeface="+mj-lt"/>
              </a:rPr>
              <a:t> </a:t>
            </a:r>
            <a:r>
              <a:rPr lang="en-US" sz="3200" dirty="0" err="1" smtClean="0">
                <a:solidFill>
                  <a:srgbClr val="000000"/>
                </a:solidFill>
                <a:latin typeface="+mj-lt"/>
              </a:rPr>
              <a:t>Python,Mahout</a:t>
            </a:r>
            <a:r>
              <a:rPr lang="en-US" sz="3200" dirty="0">
                <a:solidFill>
                  <a:srgbClr val="000000"/>
                </a:solidFill>
                <a:latin typeface="+mj-lt"/>
              </a:rPr>
              <a:t>, Azure ML studio.</a:t>
            </a:r>
          </a:p>
          <a:p>
            <a:endParaRPr lang="en-US" sz="3200" dirty="0"/>
          </a:p>
        </p:txBody>
      </p:sp>
      <p:grpSp>
        <p:nvGrpSpPr>
          <p:cNvPr id="4112" name="Group 4111"/>
          <p:cNvGrpSpPr/>
          <p:nvPr/>
        </p:nvGrpSpPr>
        <p:grpSpPr>
          <a:xfrm>
            <a:off x="299125" y="281071"/>
            <a:ext cx="13071585" cy="9922857"/>
            <a:chOff x="299125" y="281071"/>
            <a:chExt cx="13071585" cy="9922857"/>
          </a:xfrm>
        </p:grpSpPr>
        <p:pic>
          <p:nvPicPr>
            <p:cNvPr id="45" name="Picture 44"/>
            <p:cNvPicPr>
              <a:picLocks noChangeAspect="1"/>
            </p:cNvPicPr>
            <p:nvPr/>
          </p:nvPicPr>
          <p:blipFill>
            <a:blip r:embed="rId5"/>
            <a:stretch>
              <a:fillRect/>
            </a:stretch>
          </p:blipFill>
          <p:spPr>
            <a:xfrm>
              <a:off x="8610600" y="281071"/>
              <a:ext cx="2364922" cy="1780542"/>
            </a:xfrm>
            <a:prstGeom prst="rect">
              <a:avLst/>
            </a:prstGeom>
          </p:spPr>
        </p:pic>
        <p:pic>
          <p:nvPicPr>
            <p:cNvPr id="46" name="Picture 45"/>
            <p:cNvPicPr>
              <a:picLocks noChangeAspect="1"/>
            </p:cNvPicPr>
            <p:nvPr/>
          </p:nvPicPr>
          <p:blipFill rotWithShape="1">
            <a:blip r:embed="rId6"/>
            <a:srcRect l="23632" r="20847"/>
            <a:stretch>
              <a:fillRect/>
            </a:stretch>
          </p:blipFill>
          <p:spPr>
            <a:xfrm>
              <a:off x="10975522" y="2092846"/>
              <a:ext cx="1802850" cy="1623546"/>
            </a:xfrm>
            <a:prstGeom prst="rect">
              <a:avLst/>
            </a:prstGeom>
          </p:spPr>
        </p:pic>
        <p:pic>
          <p:nvPicPr>
            <p:cNvPr id="4129" name="Picture 33" descr="Project Jupyter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8408" y="1818582"/>
              <a:ext cx="1873822" cy="217207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8"/>
            <a:stretch>
              <a:fillRect/>
            </a:stretch>
          </p:blipFill>
          <p:spPr>
            <a:xfrm>
              <a:off x="8406124" y="7807028"/>
              <a:ext cx="4374970" cy="2396900"/>
            </a:xfrm>
            <a:prstGeom prst="rect">
              <a:avLst/>
            </a:prstGeom>
          </p:spPr>
        </p:pic>
        <p:pic>
          <p:nvPicPr>
            <p:cNvPr id="49" name="Picture 48"/>
            <p:cNvPicPr>
              <a:picLocks noChangeAspect="1"/>
            </p:cNvPicPr>
            <p:nvPr/>
          </p:nvPicPr>
          <p:blipFill rotWithShape="1">
            <a:blip r:embed="rId9"/>
            <a:srcRect l="24356" r="23345"/>
            <a:stretch>
              <a:fillRect/>
            </a:stretch>
          </p:blipFill>
          <p:spPr>
            <a:xfrm>
              <a:off x="11622889" y="4630795"/>
              <a:ext cx="1747821" cy="1670998"/>
            </a:xfrm>
            <a:prstGeom prst="rect">
              <a:avLst/>
            </a:prstGeom>
          </p:spPr>
        </p:pic>
        <p:pic>
          <p:nvPicPr>
            <p:cNvPr id="50" name="Picture 49"/>
            <p:cNvPicPr>
              <a:picLocks noChangeAspect="1"/>
            </p:cNvPicPr>
            <p:nvPr/>
          </p:nvPicPr>
          <p:blipFill rotWithShape="1">
            <a:blip r:embed="rId10"/>
            <a:srcRect l="12454" t="20855" r="11031" b="9459"/>
            <a:stretch>
              <a:fillRect/>
            </a:stretch>
          </p:blipFill>
          <p:spPr>
            <a:xfrm>
              <a:off x="1763904" y="2612777"/>
              <a:ext cx="2820473" cy="862884"/>
            </a:xfrm>
            <a:prstGeom prst="rect">
              <a:avLst/>
            </a:prstGeom>
          </p:spPr>
        </p:pic>
        <p:pic>
          <p:nvPicPr>
            <p:cNvPr id="51" name="Picture 50"/>
            <p:cNvPicPr>
              <a:picLocks noChangeAspect="1"/>
            </p:cNvPicPr>
            <p:nvPr/>
          </p:nvPicPr>
          <p:blipFill rotWithShape="1">
            <a:blip r:embed="rId11"/>
            <a:srcRect l="7763" t="7273" r="4306" b="12791"/>
            <a:stretch>
              <a:fillRect/>
            </a:stretch>
          </p:blipFill>
          <p:spPr>
            <a:xfrm>
              <a:off x="3877600" y="8149043"/>
              <a:ext cx="3593618" cy="1633464"/>
            </a:xfrm>
            <a:prstGeom prst="rect">
              <a:avLst/>
            </a:prstGeom>
          </p:spPr>
        </p:pic>
        <p:pic>
          <p:nvPicPr>
            <p:cNvPr id="4111" name="Picture 4110"/>
            <p:cNvPicPr>
              <a:picLocks noChangeAspect="1"/>
            </p:cNvPicPr>
            <p:nvPr/>
          </p:nvPicPr>
          <p:blipFill>
            <a:blip r:embed="rId12"/>
            <a:stretch>
              <a:fillRect/>
            </a:stretch>
          </p:blipFill>
          <p:spPr>
            <a:xfrm>
              <a:off x="299125" y="8657675"/>
              <a:ext cx="3172588" cy="1112672"/>
            </a:xfrm>
            <a:prstGeom prst="rect">
              <a:avLst/>
            </a:prstGeom>
          </p:spPr>
        </p:pic>
      </p:grpSp>
    </p:spTree>
    <p:extLst>
      <p:ext uri="{BB962C8B-B14F-4D97-AF65-F5344CB8AC3E}">
        <p14:creationId xmlns:p14="http://schemas.microsoft.com/office/powerpoint/2010/main" val="2119098587"/>
      </p:ext>
    </p:extLst>
  </p:cSld>
  <p:clrMapOvr>
    <a:masterClrMapping/>
  </p:clrMapOvr>
  <p:transition spd="med">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3716000" cy="1520910"/>
            <a:chOff x="0" y="1285874"/>
            <a:chExt cx="13716000" cy="1520910"/>
          </a:xfrm>
        </p:grpSpPr>
        <p:sp>
          <p:nvSpPr>
            <p:cNvPr id="2" name="AutoShape 2"/>
            <p:cNvSpPr/>
            <p:nvPr/>
          </p:nvSpPr>
          <p:spPr>
            <a:xfrm>
              <a:off x="0" y="1285874"/>
              <a:ext cx="13716000" cy="1520910"/>
            </a:xfrm>
            <a:prstGeom prst="rect">
              <a:avLst/>
            </a:prstGeom>
            <a:solidFill>
              <a:srgbClr val="FFC000"/>
            </a:solidFill>
          </p:spPr>
        </p:sp>
        <p:sp>
          <p:nvSpPr>
            <p:cNvPr id="3" name="TextBox 3"/>
            <p:cNvSpPr txBox="1"/>
            <p:nvPr/>
          </p:nvSpPr>
          <p:spPr>
            <a:xfrm>
              <a:off x="3886200" y="1608709"/>
              <a:ext cx="5943600" cy="872034"/>
            </a:xfrm>
            <a:prstGeom prst="rect">
              <a:avLst/>
            </a:prstGeom>
          </p:spPr>
          <p:txBody>
            <a:bodyPr wrap="square" lIns="0" tIns="0" rIns="0" bIns="0" rtlCol="0" anchor="t">
              <a:spAutoFit/>
            </a:bodyPr>
            <a:lstStyle/>
            <a:p>
              <a:pPr>
                <a:lnSpc>
                  <a:spcPts val="6824"/>
                </a:lnSpc>
              </a:pPr>
              <a:r>
                <a:rPr lang="en-US" sz="6600" spc="-104" dirty="0">
                  <a:solidFill>
                    <a:srgbClr val="FFFFFF"/>
                  </a:solidFill>
                  <a:latin typeface="Clear Sans Regular"/>
                </a:rPr>
                <a:t>ABOUT PANDAS</a:t>
              </a:r>
            </a:p>
          </p:txBody>
        </p:sp>
      </p:grpSp>
      <p:grpSp>
        <p:nvGrpSpPr>
          <p:cNvPr id="6" name="Group 5"/>
          <p:cNvGrpSpPr/>
          <p:nvPr/>
        </p:nvGrpSpPr>
        <p:grpSpPr>
          <a:xfrm>
            <a:off x="471488" y="1777806"/>
            <a:ext cx="12773025" cy="7861494"/>
            <a:chOff x="771525" y="2901757"/>
            <a:chExt cx="12773025" cy="5613593"/>
          </a:xfrm>
        </p:grpSpPr>
        <p:graphicFrame>
          <p:nvGraphicFramePr>
            <p:cNvPr id="59" name="Diagram 58"/>
            <p:cNvGraphicFramePr/>
            <p:nvPr>
              <p:extLst>
                <p:ext uri="{D42A27DB-BD31-4B8C-83A1-F6EECF244321}">
                  <p14:modId xmlns:p14="http://schemas.microsoft.com/office/powerpoint/2010/main" val="3785048306"/>
                </p:ext>
              </p:extLst>
            </p:nvPr>
          </p:nvGraphicFramePr>
          <p:xfrm>
            <a:off x="771525" y="5486400"/>
            <a:ext cx="12172950" cy="1695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Rectangle 60"/>
            <p:cNvSpPr/>
            <p:nvPr/>
          </p:nvSpPr>
          <p:spPr>
            <a:xfrm>
              <a:off x="771525" y="4973062"/>
              <a:ext cx="12172950" cy="46166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ctr"/>
              <a:r>
                <a:rPr lang="en-IN" sz="2400" b="1" dirty="0">
                  <a:ln w="0"/>
                  <a:solidFill>
                    <a:schemeClr val="bg1"/>
                  </a:solidFill>
                  <a:effectLst>
                    <a:outerShdw blurRad="38100" dist="19050" dir="2700000" algn="tl" rotWithShape="0">
                      <a:schemeClr val="dk1">
                        <a:alpha val="40000"/>
                      </a:schemeClr>
                    </a:outerShdw>
                  </a:effectLst>
                  <a:latin typeface="Segoe UI" panose="020B0502040204020203" pitchFamily="34" charset="0"/>
                </a:rPr>
                <a:t>Cleaning Data</a:t>
              </a:r>
            </a:p>
          </p:txBody>
        </p:sp>
        <p:sp>
          <p:nvSpPr>
            <p:cNvPr id="63" name="Oval 62"/>
            <p:cNvSpPr/>
            <p:nvPr/>
          </p:nvSpPr>
          <p:spPr>
            <a:xfrm>
              <a:off x="5429250" y="3288628"/>
              <a:ext cx="2857500" cy="103876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b="1" dirty="0">
                  <a:solidFill>
                    <a:schemeClr val="bg1"/>
                  </a:solidFill>
                  <a:effectLst>
                    <a:outerShdw blurRad="38100" dist="38100" dir="2700000" algn="tl">
                      <a:srgbClr val="000000">
                        <a:alpha val="43137"/>
                      </a:srgbClr>
                    </a:outerShdw>
                  </a:effectLst>
                </a:rPr>
                <a:t>ANALYSE DATA</a:t>
              </a:r>
              <a:endParaRPr lang="en-IN" sz="2400" b="1" dirty="0">
                <a:solidFill>
                  <a:schemeClr val="bg1"/>
                </a:solidFill>
                <a:effectLst>
                  <a:outerShdw blurRad="38100" dist="38100" dir="2700000" algn="tl">
                    <a:srgbClr val="000000">
                      <a:alpha val="43137"/>
                    </a:srgbClr>
                  </a:outerShdw>
                </a:effectLst>
              </a:endParaRPr>
            </a:p>
          </p:txBody>
        </p:sp>
        <p:cxnSp>
          <p:nvCxnSpPr>
            <p:cNvPr id="70" name="Straight Arrow Connector 69"/>
            <p:cNvCxnSpPr>
              <a:endCxn id="61" idx="0"/>
            </p:cNvCxnSpPr>
            <p:nvPr/>
          </p:nvCxnSpPr>
          <p:spPr>
            <a:xfrm>
              <a:off x="6858000" y="4298817"/>
              <a:ext cx="0" cy="674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Down Arrow 71"/>
            <p:cNvSpPr/>
            <p:nvPr/>
          </p:nvSpPr>
          <p:spPr>
            <a:xfrm>
              <a:off x="6686550" y="4313104"/>
              <a:ext cx="342900" cy="64567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1350"/>
            </a:p>
          </p:txBody>
        </p:sp>
        <p:graphicFrame>
          <p:nvGraphicFramePr>
            <p:cNvPr id="73" name="Diagram 72"/>
            <p:cNvGraphicFramePr/>
            <p:nvPr>
              <p:extLst>
                <p:ext uri="{D42A27DB-BD31-4B8C-83A1-F6EECF244321}">
                  <p14:modId xmlns:p14="http://schemas.microsoft.com/office/powerpoint/2010/main" val="1832444665"/>
                </p:ext>
              </p:extLst>
            </p:nvPr>
          </p:nvGraphicFramePr>
          <p:xfrm>
            <a:off x="2286000" y="7772400"/>
            <a:ext cx="9144000" cy="7429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4" name="Rectangle 73"/>
            <p:cNvSpPr/>
            <p:nvPr/>
          </p:nvSpPr>
          <p:spPr>
            <a:xfrm>
              <a:off x="2800350" y="7215059"/>
              <a:ext cx="8458200" cy="43858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IN" sz="2400" b="1" dirty="0">
                  <a:solidFill>
                    <a:schemeClr val="bg1"/>
                  </a:solidFill>
                  <a:effectLst>
                    <a:outerShdw blurRad="38100" dist="38100" dir="2700000" algn="tl">
                      <a:srgbClr val="000000">
                        <a:alpha val="43137"/>
                      </a:srgbClr>
                    </a:outerShdw>
                  </a:effectLst>
                </a:rPr>
                <a:t>ADVANCED</a:t>
              </a:r>
              <a:endParaRPr lang="en-IN" sz="2400" b="1" dirty="0">
                <a:solidFill>
                  <a:schemeClr val="bg1"/>
                </a:solidFill>
                <a:effectLst>
                  <a:outerShdw blurRad="38100" dist="38100" dir="2700000" algn="tl">
                    <a:srgbClr val="000000">
                      <a:alpha val="43137"/>
                    </a:srgbClr>
                  </a:outerShdw>
                </a:effectLst>
              </a:endParaRPr>
            </a:p>
          </p:txBody>
        </p:sp>
        <p:sp>
          <p:nvSpPr>
            <p:cNvPr id="75" name="TextBox 74"/>
            <p:cNvSpPr txBox="1"/>
            <p:nvPr/>
          </p:nvSpPr>
          <p:spPr>
            <a:xfrm>
              <a:off x="8286750" y="2901757"/>
              <a:ext cx="5257800" cy="553998"/>
            </a:xfrm>
            <a:prstGeom prst="rect">
              <a:avLst/>
            </a:prstGeom>
            <a:noFill/>
          </p:spPr>
          <p:txBody>
            <a:bodyPr wrap="square" rtlCol="0">
              <a:spAutoFit/>
            </a:bodyPr>
            <a:lstStyle/>
            <a:p>
              <a:r>
                <a:rPr lang="en-IN" sz="3000" b="1" dirty="0"/>
                <a:t>Refer to the document in </a:t>
              </a:r>
              <a:r>
                <a:rPr lang="en-IN" sz="3000" b="1" dirty="0" err="1">
                  <a:hlinkClick r:id="rId13"/>
                  <a:hlinkMouseOver r:id="rId13"/>
                </a:rPr>
                <a:t>github</a:t>
              </a:r>
              <a:endParaRPr lang="en-IN" sz="3000" b="1" dirty="0"/>
            </a:p>
          </p:txBody>
        </p:sp>
      </p:grpSp>
    </p:spTree>
  </p:cSld>
  <p:clrMapOvr>
    <a:masterClrMapping/>
  </p:clrMapOvr>
  <p:transition spd="med">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358567" y="8458080"/>
            <a:ext cx="6006060" cy="1569660"/>
          </a:xfrm>
          <a:prstGeom prst="rect">
            <a:avLst/>
          </a:prstGeom>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algn="ctr"/>
            <a:r>
              <a:rPr lang="en-US" sz="4000" b="1" dirty="0" smtClean="0">
                <a:ln w="0"/>
                <a:solidFill>
                  <a:srgbClr val="FF9900"/>
                </a:solidFill>
                <a:effectLst>
                  <a:outerShdw blurRad="38100" dist="19050" dir="2700000" algn="tl" rotWithShape="0">
                    <a:schemeClr val="dk1">
                      <a:alpha val="40000"/>
                    </a:schemeClr>
                  </a:outerShdw>
                </a:effectLst>
              </a:rPr>
              <a:t>THANK YOU</a:t>
            </a:r>
          </a:p>
          <a:p>
            <a:pPr algn="ctr"/>
            <a:r>
              <a:rPr lang="en-US" sz="2800" b="1" dirty="0" err="1" smtClean="0">
                <a:ln w="0"/>
                <a:solidFill>
                  <a:srgbClr val="FF9900"/>
                </a:solidFill>
                <a:effectLst>
                  <a:outerShdw blurRad="38100" dist="19050" dir="2700000" algn="tl" rotWithShape="0">
                    <a:schemeClr val="dk1">
                      <a:alpha val="40000"/>
                    </a:schemeClr>
                  </a:outerShdw>
                </a:effectLst>
              </a:rPr>
              <a:t>Tejaal</a:t>
            </a:r>
            <a:r>
              <a:rPr lang="en-US" sz="2800" b="1" dirty="0" smtClean="0">
                <a:ln w="0"/>
                <a:solidFill>
                  <a:srgbClr val="FF9900"/>
                </a:solidFill>
                <a:effectLst>
                  <a:outerShdw blurRad="38100" dist="19050" dir="2700000" algn="tl" rotWithShape="0">
                    <a:schemeClr val="dk1">
                      <a:alpha val="40000"/>
                    </a:schemeClr>
                  </a:outerShdw>
                </a:effectLst>
              </a:rPr>
              <a:t> M</a:t>
            </a:r>
          </a:p>
          <a:p>
            <a:pPr algn="ctr"/>
            <a:r>
              <a:rPr lang="en-US" sz="2800" b="1" dirty="0" smtClean="0">
                <a:ln w="0"/>
                <a:solidFill>
                  <a:srgbClr val="FF9900"/>
                </a:solidFill>
                <a:effectLst>
                  <a:outerShdw blurRad="38100" dist="19050" dir="2700000" algn="tl" rotWithShape="0">
                    <a:schemeClr val="dk1">
                      <a:alpha val="40000"/>
                    </a:schemeClr>
                  </a:outerShdw>
                </a:effectLst>
              </a:rPr>
              <a:t>ENG19CS0334</a:t>
            </a:r>
            <a:endParaRPr lang="en-US" sz="2800" b="1" dirty="0">
              <a:ln w="0"/>
              <a:solidFill>
                <a:srgbClr val="FF9900"/>
              </a:solidFill>
              <a:effectLst>
                <a:outerShdw blurRad="38100" dist="19050" dir="2700000" algn="tl" rotWithShape="0">
                  <a:schemeClr val="dk1">
                    <a:alpha val="40000"/>
                  </a:schemeClr>
                </a:outerShdw>
              </a:effectLst>
            </a:endParaRPr>
          </a:p>
        </p:txBody>
      </p:sp>
      <p:grpSp>
        <p:nvGrpSpPr>
          <p:cNvPr id="6" name="Group 5"/>
          <p:cNvGrpSpPr/>
          <p:nvPr/>
        </p:nvGrpSpPr>
        <p:grpSpPr>
          <a:xfrm>
            <a:off x="4646285" y="516690"/>
            <a:ext cx="4382976" cy="1355397"/>
            <a:chOff x="5562600" y="419101"/>
            <a:chExt cx="5619408" cy="1828059"/>
          </a:xfrm>
        </p:grpSpPr>
        <p:sp>
          <p:nvSpPr>
            <p:cNvPr id="3" name="TextBox 3"/>
            <p:cNvSpPr txBox="1"/>
            <p:nvPr/>
          </p:nvSpPr>
          <p:spPr>
            <a:xfrm>
              <a:off x="5562600" y="419101"/>
              <a:ext cx="5619408" cy="1196909"/>
            </a:xfrm>
            <a:prstGeom prst="rect">
              <a:avLst/>
            </a:prstGeom>
          </p:spPr>
          <p:txBody>
            <a:bodyPr wrap="square" lIns="0" tIns="0" rIns="0" bIns="0" rtlCol="0" anchor="t">
              <a:spAutoFit/>
            </a:bodyPr>
            <a:lstStyle/>
            <a:p>
              <a:pPr>
                <a:lnSpc>
                  <a:spcPts val="7012"/>
                </a:lnSpc>
              </a:pPr>
              <a:r>
                <a:rPr lang="en-US" sz="6374" dirty="0">
                  <a:solidFill>
                    <a:srgbClr val="000000"/>
                  </a:solidFill>
                  <a:latin typeface="Hammersmith One Bold"/>
                </a:rPr>
                <a:t>References</a:t>
              </a:r>
              <a:endParaRPr lang="en-US" sz="6374" dirty="0">
                <a:solidFill>
                  <a:srgbClr val="000000"/>
                </a:solidFill>
                <a:latin typeface="Hammersmith One Bold"/>
              </a:endParaRPr>
            </a:p>
          </p:txBody>
        </p:sp>
        <p:sp>
          <p:nvSpPr>
            <p:cNvPr id="4" name="TextBox 4"/>
            <p:cNvSpPr txBox="1"/>
            <p:nvPr/>
          </p:nvSpPr>
          <p:spPr>
            <a:xfrm>
              <a:off x="6269652" y="1700001"/>
              <a:ext cx="4912356" cy="547159"/>
            </a:xfrm>
            <a:prstGeom prst="rect">
              <a:avLst/>
            </a:prstGeom>
          </p:spPr>
          <p:txBody>
            <a:bodyPr lIns="0" tIns="0" rIns="0" bIns="0" rtlCol="0" anchor="t">
              <a:spAutoFit/>
            </a:bodyPr>
            <a:lstStyle/>
            <a:p>
              <a:pPr>
                <a:lnSpc>
                  <a:spcPts val="3150"/>
                </a:lnSpc>
              </a:pPr>
              <a:r>
                <a:rPr lang="en-US" sz="2250" dirty="0">
                  <a:solidFill>
                    <a:srgbClr val="000000"/>
                  </a:solidFill>
                  <a:latin typeface="Clear Sans Regular"/>
                </a:rPr>
                <a:t>. </a:t>
              </a:r>
              <a:endParaRPr lang="en-US" sz="2250" dirty="0">
                <a:solidFill>
                  <a:srgbClr val="000000"/>
                </a:solidFill>
                <a:latin typeface="Clear Sans Regular"/>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60" t="21264" r="6608" b="71845"/>
            <a:stretch>
              <a:fillRect/>
            </a:stretch>
          </p:blipFill>
          <p:spPr>
            <a:xfrm>
              <a:off x="5867400" y="1592951"/>
              <a:ext cx="3851533" cy="547899"/>
            </a:xfrm>
            <a:prstGeom prst="rect">
              <a:avLst/>
            </a:prstGeom>
          </p:spPr>
        </p:pic>
      </p:grpSp>
      <p:grpSp>
        <p:nvGrpSpPr>
          <p:cNvPr id="7" name="Group 6"/>
          <p:cNvGrpSpPr/>
          <p:nvPr/>
        </p:nvGrpSpPr>
        <p:grpSpPr>
          <a:xfrm>
            <a:off x="1219200" y="2679011"/>
            <a:ext cx="11734800" cy="1976880"/>
            <a:chOff x="-2" y="-38100"/>
            <a:chExt cx="12385773" cy="3555028"/>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0" r="34"/>
            <a:stretch>
              <a:fillRect/>
            </a:stretch>
          </p:blipFill>
          <p:spPr>
            <a:xfrm rot="5400000">
              <a:off x="226" y="-226"/>
              <a:ext cx="532260" cy="532712"/>
            </a:xfrm>
            <a:prstGeom prst="rect">
              <a:avLst/>
            </a:prstGeom>
          </p:spPr>
        </p:pic>
        <p:sp>
          <p:nvSpPr>
            <p:cNvPr id="9" name="TextBox 8"/>
            <p:cNvSpPr txBox="1"/>
            <p:nvPr/>
          </p:nvSpPr>
          <p:spPr>
            <a:xfrm>
              <a:off x="1093551" y="-38100"/>
              <a:ext cx="11292220" cy="982650"/>
            </a:xfrm>
            <a:prstGeom prst="rect">
              <a:avLst/>
            </a:prstGeom>
          </p:spPr>
          <p:txBody>
            <a:bodyPr wrap="square" lIns="0" tIns="0" rIns="0" bIns="0" rtlCol="0" anchor="t">
              <a:spAutoFit/>
            </a:bodyPr>
            <a:lstStyle/>
            <a:p>
              <a:pPr>
                <a:lnSpc>
                  <a:spcPts val="2099"/>
                </a:lnSpc>
              </a:pPr>
              <a:r>
                <a:rPr lang="en-US" sz="2400" dirty="0">
                  <a:solidFill>
                    <a:srgbClr val="000000"/>
                  </a:solidFill>
                  <a:latin typeface="Clear Sans Regular"/>
                  <a:hlinkClick r:id="rId6"/>
                </a:rPr>
                <a:t>https://</a:t>
              </a:r>
              <a:r>
                <a:rPr lang="en-US" sz="2400" dirty="0" smtClean="0">
                  <a:solidFill>
                    <a:srgbClr val="000000"/>
                  </a:solidFill>
                  <a:latin typeface="Clear Sans Regular"/>
                  <a:hlinkClick r:id="rId6"/>
                </a:rPr>
                <a:t>www.w3schools.com/python/pandas/default.asp</a:t>
              </a:r>
              <a:endParaRPr lang="en-US" sz="2400" dirty="0" smtClean="0">
                <a:solidFill>
                  <a:srgbClr val="000000"/>
                </a:solidFill>
                <a:latin typeface="Clear Sans Regular"/>
              </a:endParaRPr>
            </a:p>
            <a:p>
              <a:pPr>
                <a:lnSpc>
                  <a:spcPts val="2099"/>
                </a:lnSpc>
              </a:pPr>
              <a:endParaRPr lang="en-US" sz="2400" dirty="0">
                <a:solidFill>
                  <a:srgbClr val="000000"/>
                </a:solidFill>
                <a:latin typeface="Clear Sans Regular"/>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0" r="34"/>
            <a:stretch>
              <a:fillRect/>
            </a:stretch>
          </p:blipFill>
          <p:spPr>
            <a:xfrm rot="5400000">
              <a:off x="224" y="2984442"/>
              <a:ext cx="532260" cy="532712"/>
            </a:xfrm>
            <a:prstGeom prst="rect">
              <a:avLst/>
            </a:prstGeom>
          </p:spPr>
        </p:pic>
      </p:grpSp>
      <p:pic>
        <p:nvPicPr>
          <p:cNvPr id="23"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l="50" r="34"/>
          <a:stretch>
            <a:fillRect/>
          </a:stretch>
        </p:blipFill>
        <p:spPr>
          <a:xfrm rot="10800000">
            <a:off x="11429999" y="-3"/>
            <a:ext cx="2286001" cy="10172699"/>
          </a:xfrm>
          <a:prstGeom prst="rect">
            <a:avLst/>
          </a:prstGeom>
        </p:spPr>
      </p:pic>
      <p:pic>
        <p:nvPicPr>
          <p:cNvPr id="10"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3368320" y="715554"/>
            <a:ext cx="619311" cy="836676"/>
          </a:xfrm>
          <a:prstGeom prst="rect">
            <a:avLst/>
          </a:prstGeom>
        </p:spPr>
      </p:pic>
      <p:grpSp>
        <p:nvGrpSpPr>
          <p:cNvPr id="12" name="Group 12"/>
          <p:cNvGrpSpPr/>
          <p:nvPr/>
        </p:nvGrpSpPr>
        <p:grpSpPr>
          <a:xfrm>
            <a:off x="1219201" y="3416661"/>
            <a:ext cx="11081027" cy="295979"/>
            <a:chOff x="0" y="0"/>
            <a:chExt cx="11695732" cy="532260"/>
          </a:xfrm>
        </p:grpSpPr>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0" r="34"/>
            <a:stretch>
              <a:fillRect/>
            </a:stretch>
          </p:blipFill>
          <p:spPr>
            <a:xfrm rot="5400000">
              <a:off x="226" y="-226"/>
              <a:ext cx="532260" cy="532712"/>
            </a:xfrm>
            <a:prstGeom prst="rect">
              <a:avLst/>
            </a:prstGeom>
          </p:spPr>
        </p:pic>
        <p:sp>
          <p:nvSpPr>
            <p:cNvPr id="14" name="TextBox 14">
              <a:hlinkClick r:id="rId12" action="ppaction://hlinksldjump" tooltip="https://github.com/ENG19CS0334-TEJAAL-M/DEEP-LEARNING-PROGRAMS/blob/406632fa4bed49d4359e3cc220218ee72944a604/Seminar/About_pandas.ipynb"/>
            </p:cNvPr>
            <p:cNvSpPr txBox="1"/>
            <p:nvPr/>
          </p:nvSpPr>
          <p:spPr>
            <a:xfrm>
              <a:off x="1093552" y="0"/>
              <a:ext cx="10602180" cy="478763"/>
            </a:xfrm>
            <a:prstGeom prst="rect">
              <a:avLst/>
            </a:prstGeom>
          </p:spPr>
          <p:txBody>
            <a:bodyPr lIns="0" tIns="0" rIns="0" bIns="0" rtlCol="0" anchor="t">
              <a:spAutoFit/>
            </a:bodyPr>
            <a:lstStyle/>
            <a:p>
              <a:pPr>
                <a:lnSpc>
                  <a:spcPts val="2099"/>
                </a:lnSpc>
              </a:pPr>
              <a:endParaRPr lang="en-US" sz="1499" dirty="0">
                <a:solidFill>
                  <a:srgbClr val="000000"/>
                </a:solidFill>
                <a:latin typeface="Clear Sans Regular"/>
              </a:endParaRPr>
            </a:p>
          </p:txBody>
        </p:sp>
      </p:grpSp>
      <p:sp>
        <p:nvSpPr>
          <p:cNvPr id="15" name="Rectangle 14"/>
          <p:cNvSpPr/>
          <p:nvPr/>
        </p:nvSpPr>
        <p:spPr>
          <a:xfrm>
            <a:off x="2255277" y="3184180"/>
            <a:ext cx="10698723" cy="1186630"/>
          </a:xfrm>
          <a:prstGeom prst="rect">
            <a:avLst/>
          </a:prstGeom>
        </p:spPr>
        <p:txBody>
          <a:bodyPr wrap="square">
            <a:spAutoFit/>
          </a:bodyPr>
          <a:lstStyle/>
          <a:p>
            <a:r>
              <a:rPr lang="en-IN" sz="2400" dirty="0">
                <a:hlinkClick r:id="rId13"/>
              </a:rPr>
              <a:t>https://</a:t>
            </a:r>
            <a:r>
              <a:rPr lang="en-IN" sz="2400" dirty="0">
                <a:hlinkClick r:id="rId13"/>
              </a:rPr>
              <a:t>github.com/ENG19CS0334-TEJAAL-M/DEEP-LEARNING-PROGRAMS/blob/406632fa4bed49d4359e3cc220218ee72944a604/Seminar/About_pandas.ipynb</a:t>
            </a:r>
            <a:endParaRPr lang="en-IN" sz="2400" dirty="0"/>
          </a:p>
        </p:txBody>
      </p:sp>
      <p:sp>
        <p:nvSpPr>
          <p:cNvPr id="18" name="TextBox 17"/>
          <p:cNvSpPr txBox="1"/>
          <p:nvPr/>
        </p:nvSpPr>
        <p:spPr>
          <a:xfrm>
            <a:off x="2255277" y="4451800"/>
            <a:ext cx="10206580" cy="546432"/>
          </a:xfrm>
          <a:prstGeom prst="rect">
            <a:avLst/>
          </a:prstGeom>
        </p:spPr>
        <p:txBody>
          <a:bodyPr lIns="0" tIns="0" rIns="0" bIns="0" rtlCol="0" anchor="t">
            <a:spAutoFit/>
          </a:bodyPr>
          <a:lstStyle/>
          <a:p>
            <a:pPr>
              <a:lnSpc>
                <a:spcPts val="2099"/>
              </a:lnSpc>
            </a:pPr>
            <a:r>
              <a:rPr lang="en-US" sz="2400" dirty="0">
                <a:solidFill>
                  <a:srgbClr val="000000"/>
                </a:solidFill>
                <a:latin typeface="Clear Sans Regular"/>
                <a:hlinkClick r:id="rId14"/>
              </a:rPr>
              <a:t>https://www.geeksforgeeks.org/etl-process-in-data-warehouse</a:t>
            </a:r>
            <a:r>
              <a:rPr lang="en-US" sz="2400" dirty="0" smtClean="0">
                <a:solidFill>
                  <a:srgbClr val="000000"/>
                </a:solidFill>
                <a:latin typeface="Clear Sans Regular"/>
                <a:hlinkClick r:id="rId14"/>
              </a:rPr>
              <a:t>/</a:t>
            </a:r>
            <a:endParaRPr lang="en-US" sz="2400" dirty="0" smtClean="0">
              <a:solidFill>
                <a:srgbClr val="000000"/>
              </a:solidFill>
              <a:latin typeface="Clear Sans Regular"/>
            </a:endParaRPr>
          </a:p>
          <a:p>
            <a:pPr>
              <a:lnSpc>
                <a:spcPts val="2099"/>
              </a:lnSpc>
            </a:pPr>
            <a:endParaRPr lang="en-US" sz="2400" dirty="0">
              <a:solidFill>
                <a:srgbClr val="000000"/>
              </a:solidFill>
              <a:latin typeface="Clear Sans Regular"/>
            </a:endParaRPr>
          </a:p>
        </p:txBody>
      </p:sp>
      <p:grpSp>
        <p:nvGrpSpPr>
          <p:cNvPr id="19" name="Group 15"/>
          <p:cNvGrpSpPr/>
          <p:nvPr/>
        </p:nvGrpSpPr>
        <p:grpSpPr>
          <a:xfrm>
            <a:off x="1202957" y="5071477"/>
            <a:ext cx="11453874" cy="2828945"/>
            <a:chOff x="-16610" y="-38100"/>
            <a:chExt cx="11712341" cy="4281893"/>
          </a:xfrm>
        </p:grpSpPr>
        <p:pic>
          <p:nvPicPr>
            <p:cNvPr id="20"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0" r="34"/>
            <a:stretch>
              <a:fillRect/>
            </a:stretch>
          </p:blipFill>
          <p:spPr>
            <a:xfrm rot="5400000">
              <a:off x="225" y="-227"/>
              <a:ext cx="532259" cy="532712"/>
            </a:xfrm>
            <a:prstGeom prst="rect">
              <a:avLst/>
            </a:prstGeom>
          </p:spPr>
        </p:pic>
        <p:sp>
          <p:nvSpPr>
            <p:cNvPr id="21" name="TextBox 17"/>
            <p:cNvSpPr txBox="1"/>
            <p:nvPr/>
          </p:nvSpPr>
          <p:spPr>
            <a:xfrm>
              <a:off x="1093551" y="-38100"/>
              <a:ext cx="10602180" cy="827080"/>
            </a:xfrm>
            <a:prstGeom prst="rect">
              <a:avLst/>
            </a:prstGeom>
          </p:spPr>
          <p:txBody>
            <a:bodyPr lIns="0" tIns="0" rIns="0" bIns="0" rtlCol="0" anchor="t">
              <a:spAutoFit/>
            </a:bodyPr>
            <a:lstStyle/>
            <a:p>
              <a:pPr>
                <a:lnSpc>
                  <a:spcPts val="2099"/>
                </a:lnSpc>
              </a:pPr>
              <a:r>
                <a:rPr lang="en-US" sz="2400" dirty="0">
                  <a:solidFill>
                    <a:srgbClr val="000000"/>
                  </a:solidFill>
                  <a:latin typeface="Clear Sans Regular"/>
                  <a:hlinkClick r:id="rId15"/>
                </a:rPr>
                <a:t>https://</a:t>
              </a:r>
              <a:r>
                <a:rPr lang="en-US" sz="2400" dirty="0" smtClean="0">
                  <a:solidFill>
                    <a:srgbClr val="000000"/>
                  </a:solidFill>
                  <a:latin typeface="Clear Sans Regular"/>
                  <a:hlinkClick r:id="rId15"/>
                </a:rPr>
                <a:t>www.tableau.com/learn/articles/what-is-data-cleaning</a:t>
              </a:r>
              <a:endParaRPr lang="en-US" sz="2400" dirty="0" smtClean="0">
                <a:solidFill>
                  <a:srgbClr val="000000"/>
                </a:solidFill>
                <a:latin typeface="Clear Sans Regular"/>
              </a:endParaRPr>
            </a:p>
            <a:p>
              <a:pPr>
                <a:lnSpc>
                  <a:spcPts val="2099"/>
                </a:lnSpc>
              </a:pPr>
              <a:endParaRPr lang="en-US" sz="2400" dirty="0">
                <a:solidFill>
                  <a:srgbClr val="000000"/>
                </a:solidFill>
                <a:latin typeface="Clear Sans Regular"/>
              </a:endParaRPr>
            </a:p>
          </p:txBody>
        </p:sp>
        <p:pic>
          <p:nvPicPr>
            <p:cNvPr id="24"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0" r="34"/>
            <a:stretch>
              <a:fillRect/>
            </a:stretch>
          </p:blipFill>
          <p:spPr>
            <a:xfrm rot="5400000">
              <a:off x="-16383" y="1130664"/>
              <a:ext cx="532259" cy="532712"/>
            </a:xfrm>
            <a:prstGeom prst="rect">
              <a:avLst/>
            </a:prstGeom>
          </p:spPr>
        </p:pic>
        <p:pic>
          <p:nvPicPr>
            <p:cNvPr id="25"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0" r="34"/>
            <a:stretch>
              <a:fillRect/>
            </a:stretch>
          </p:blipFill>
          <p:spPr>
            <a:xfrm rot="5400000">
              <a:off x="-16383" y="2511918"/>
              <a:ext cx="532259" cy="532712"/>
            </a:xfrm>
            <a:prstGeom prst="rect">
              <a:avLst/>
            </a:prstGeom>
          </p:spPr>
        </p:pic>
        <p:pic>
          <p:nvPicPr>
            <p:cNvPr id="27"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0" r="34"/>
            <a:stretch>
              <a:fillRect/>
            </a:stretch>
          </p:blipFill>
          <p:spPr>
            <a:xfrm rot="5400000">
              <a:off x="-16384" y="3711308"/>
              <a:ext cx="532259" cy="532712"/>
            </a:xfrm>
            <a:prstGeom prst="rect">
              <a:avLst/>
            </a:prstGeom>
          </p:spPr>
        </p:pic>
      </p:grpSp>
      <p:sp>
        <p:nvSpPr>
          <p:cNvPr id="11" name="Rectangle 10"/>
          <p:cNvSpPr/>
          <p:nvPr/>
        </p:nvSpPr>
        <p:spPr>
          <a:xfrm>
            <a:off x="2255276" y="5691155"/>
            <a:ext cx="9479523" cy="3416320"/>
          </a:xfrm>
          <a:prstGeom prst="rect">
            <a:avLst/>
          </a:prstGeom>
        </p:spPr>
        <p:txBody>
          <a:bodyPr wrap="square">
            <a:spAutoFit/>
          </a:bodyPr>
          <a:lstStyle/>
          <a:p>
            <a:r>
              <a:rPr lang="en-IN" sz="2400" dirty="0">
                <a:hlinkClick r:id="rId16"/>
              </a:rPr>
              <a:t>https://</a:t>
            </a:r>
            <a:r>
              <a:rPr lang="en-IN" sz="2400" dirty="0" smtClean="0">
                <a:hlinkClick r:id="rId16"/>
              </a:rPr>
              <a:t>searchbusinessanalytics.techtarget.com/definition/data-visualization</a:t>
            </a:r>
            <a:endParaRPr lang="en-IN" sz="2400" dirty="0" smtClean="0"/>
          </a:p>
          <a:p>
            <a:endParaRPr lang="en-IN" sz="2400" dirty="0" smtClean="0"/>
          </a:p>
          <a:p>
            <a:r>
              <a:rPr lang="en-IN" sz="2400" dirty="0" smtClean="0">
                <a:hlinkClick r:id="rId17"/>
              </a:rPr>
              <a:t>https</a:t>
            </a:r>
            <a:r>
              <a:rPr lang="en-IN" sz="2400" dirty="0">
                <a:hlinkClick r:id="rId17"/>
              </a:rPr>
              <a:t>://</a:t>
            </a:r>
            <a:r>
              <a:rPr lang="en-IN" sz="2400" dirty="0" smtClean="0">
                <a:hlinkClick r:id="rId17"/>
              </a:rPr>
              <a:t>www.ibm.com/cloud/learn/data-mining</a:t>
            </a:r>
            <a:endParaRPr lang="en-IN" sz="2400" dirty="0" smtClean="0"/>
          </a:p>
          <a:p>
            <a:endParaRPr lang="en-US" sz="2400" dirty="0"/>
          </a:p>
          <a:p>
            <a:r>
              <a:rPr lang="en-IN" sz="2400" dirty="0">
                <a:hlinkClick r:id="rId14"/>
              </a:rPr>
              <a:t>https://www.geeksforgeeks.org/etl-process-in-data-warehouse</a:t>
            </a:r>
            <a:r>
              <a:rPr lang="en-IN" sz="2400" dirty="0" smtClean="0">
                <a:hlinkClick r:id="rId14"/>
              </a:rPr>
              <a:t>/</a:t>
            </a:r>
            <a:endParaRPr lang="en-IN" sz="2400" dirty="0" smtClean="0"/>
          </a:p>
          <a:p>
            <a:endParaRPr lang="en-US" sz="2400" dirty="0"/>
          </a:p>
          <a:p>
            <a:endParaRPr lang="en-IN" sz="2400" dirty="0" smtClean="0"/>
          </a:p>
          <a:p>
            <a:endParaRPr lang="en-IN" sz="2400" dirty="0"/>
          </a:p>
        </p:txBody>
      </p:sp>
    </p:spTree>
    <p:extLst>
      <p:ext uri="{BB962C8B-B14F-4D97-AF65-F5344CB8AC3E}">
        <p14:creationId xmlns:p14="http://schemas.microsoft.com/office/powerpoint/2010/main" val="3591558342"/>
      </p:ext>
    </p:extLst>
  </p:cSld>
  <p:clrMapOvr>
    <a:masterClrMapping/>
  </p:clrMapOvr>
  <p:transition spd="med">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1525" y="1104900"/>
            <a:ext cx="6756711" cy="930126"/>
          </a:xfrm>
          <a:prstGeom prst="rect">
            <a:avLst/>
          </a:prstGeom>
        </p:spPr>
        <p:txBody>
          <a:bodyPr lIns="0" tIns="0" rIns="0" bIns="0" rtlCol="0" anchor="t">
            <a:spAutoFit/>
          </a:bodyPr>
          <a:lstStyle/>
          <a:p>
            <a:pPr>
              <a:lnSpc>
                <a:spcPts val="7012"/>
              </a:lnSpc>
              <a:spcBef>
                <a:spcPct val="0"/>
              </a:spcBef>
            </a:pPr>
            <a:r>
              <a:rPr lang="en-US" sz="8800" dirty="0">
                <a:solidFill>
                  <a:srgbClr val="000000"/>
                </a:solidFill>
                <a:latin typeface="Hammersmith One Bold"/>
              </a:rPr>
              <a:t>Data Science</a:t>
            </a:r>
            <a:endParaRPr lang="en-US" sz="8800" dirty="0">
              <a:solidFill>
                <a:srgbClr val="000000"/>
              </a:solidFill>
              <a:latin typeface="Hammersmith One Bold"/>
            </a:endParaRPr>
          </a:p>
        </p:txBody>
      </p:sp>
      <p:sp>
        <p:nvSpPr>
          <p:cNvPr id="5" name="TextBox 5"/>
          <p:cNvSpPr txBox="1"/>
          <p:nvPr/>
        </p:nvSpPr>
        <p:spPr>
          <a:xfrm>
            <a:off x="533401" y="2282159"/>
            <a:ext cx="7232960" cy="7386638"/>
          </a:xfrm>
          <a:prstGeom prst="rect">
            <a:avLst/>
          </a:prstGeom>
        </p:spPr>
        <p:txBody>
          <a:bodyPr wrap="square" lIns="0" tIns="0" rIns="0" bIns="0" rtlCol="0" anchor="t">
            <a:spAutoFit/>
          </a:bodyPr>
          <a:lstStyle/>
          <a:p>
            <a:r>
              <a:rPr lang="en-US" sz="3200" dirty="0"/>
              <a:t>Theories and techniques from many fields and disciplines are used to investigate and analyze a large amount of data to help decision makers in many industries such as science, engineering, economics, politics, finance, and education</a:t>
            </a:r>
          </a:p>
          <a:p>
            <a:pPr marL="914400" lvl="1" indent="-457200">
              <a:buFont typeface="Arial" panose="020B0604020202020204" pitchFamily="34" charset="0"/>
              <a:buChar char="•"/>
            </a:pPr>
            <a:r>
              <a:rPr lang="en-US" sz="3200" b="1" u="sng" dirty="0"/>
              <a:t>Computer Science</a:t>
            </a:r>
          </a:p>
          <a:p>
            <a:pPr lvl="2"/>
            <a:r>
              <a:rPr lang="en-US" sz="3200" dirty="0"/>
              <a:t>Pattern recognition, visualization, data warehousing, High performance computing, Databases, AI</a:t>
            </a:r>
          </a:p>
          <a:p>
            <a:pPr marL="914400" lvl="1" indent="-457200">
              <a:buFont typeface="Arial" panose="020B0604020202020204" pitchFamily="34" charset="0"/>
              <a:buChar char="•"/>
            </a:pPr>
            <a:r>
              <a:rPr lang="en-US" sz="3200" b="1" u="sng" dirty="0"/>
              <a:t>Mathematics</a:t>
            </a:r>
          </a:p>
          <a:p>
            <a:pPr lvl="2"/>
            <a:r>
              <a:rPr lang="en-US" sz="3200" dirty="0"/>
              <a:t>Mathematical Modeling</a:t>
            </a:r>
          </a:p>
          <a:p>
            <a:pPr marL="914400" lvl="1" indent="-457200">
              <a:buFont typeface="Arial" panose="020B0604020202020204" pitchFamily="34" charset="0"/>
              <a:buChar char="•"/>
            </a:pPr>
            <a:r>
              <a:rPr lang="en-US" sz="3200" b="1" u="sng" dirty="0"/>
              <a:t>Statistics</a:t>
            </a:r>
          </a:p>
          <a:p>
            <a:pPr lvl="2"/>
            <a:r>
              <a:rPr lang="en-US" sz="3200" dirty="0"/>
              <a:t>Statistical and Stochastic modeling, Probability.</a:t>
            </a:r>
            <a:endParaRPr lang="en-US" sz="3200" dirty="0"/>
          </a:p>
        </p:txBody>
      </p:sp>
      <p:grpSp>
        <p:nvGrpSpPr>
          <p:cNvPr id="6" name="Group 6"/>
          <p:cNvGrpSpPr/>
          <p:nvPr/>
        </p:nvGrpSpPr>
        <p:grpSpPr>
          <a:xfrm rot="-5400000">
            <a:off x="4360498" y="516302"/>
            <a:ext cx="9871803" cy="8839200"/>
            <a:chOff x="0" y="0"/>
            <a:chExt cx="16811744" cy="8404605"/>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0" r="34"/>
            <a:stretch>
              <a:fillRect/>
            </a:stretch>
          </p:blipFill>
          <p:spPr>
            <a:xfrm rot="-5400000">
              <a:off x="8403569" y="-3569"/>
              <a:ext cx="8404605" cy="8411744"/>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0" r="34"/>
            <a:stretch>
              <a:fillRect/>
            </a:stretch>
          </p:blipFill>
          <p:spPr>
            <a:xfrm rot="-5400000">
              <a:off x="3569" y="-3569"/>
              <a:ext cx="8404605" cy="8411744"/>
            </a:xfrm>
            <a:prstGeom prst="rect">
              <a:avLst/>
            </a:prstGeom>
          </p:spPr>
        </p:pic>
      </p:grpSp>
      <p:pic>
        <p:nvPicPr>
          <p:cNvPr id="4100" name="Picture 4" descr="kleene.organise - kleen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86751" y="2282159"/>
            <a:ext cx="4907756" cy="5729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724180"/>
            <a:ext cx="3900488" cy="626864"/>
          </a:xfrm>
        </p:spPr>
        <p:txBody>
          <a:bodyPr>
            <a:normAutofit fontScale="90000"/>
          </a:bodyPr>
          <a:lstStyle/>
          <a:p>
            <a:r>
              <a:rPr lang="en-US" b="1" u="sng" dirty="0" smtClean="0"/>
              <a:t>STAGES OF DATA MINING</a:t>
            </a:r>
            <a:endParaRPr lang="en-IN" b="1" u="sng" dirty="0"/>
          </a:p>
        </p:txBody>
      </p:sp>
      <p:sp>
        <p:nvSpPr>
          <p:cNvPr id="3" name="Content Placeholder 2"/>
          <p:cNvSpPr>
            <a:spLocks noGrp="1"/>
          </p:cNvSpPr>
          <p:nvPr>
            <p:ph idx="4294967295"/>
          </p:nvPr>
        </p:nvSpPr>
        <p:spPr>
          <a:xfrm>
            <a:off x="6515100" y="3275410"/>
            <a:ext cx="7200900" cy="4120158"/>
          </a:xfrm>
        </p:spPr>
        <p:txBody>
          <a:bodyPr>
            <a:normAutofit/>
          </a:bodyPr>
          <a:lstStyle/>
          <a:p>
            <a:endParaRPr lang="en-US" dirty="0" smtClean="0"/>
          </a:p>
          <a:p>
            <a:pPr marL="0" indent="0">
              <a:buNone/>
            </a:pPr>
            <a:endParaRPr lang="en-US" dirty="0" smtClean="0"/>
          </a:p>
        </p:txBody>
      </p:sp>
      <p:pic>
        <p:nvPicPr>
          <p:cNvPr id="5" name="Picture 4"/>
          <p:cNvPicPr>
            <a:picLocks noChangeAspect="1"/>
          </p:cNvPicPr>
          <p:nvPr/>
        </p:nvPicPr>
        <p:blipFill>
          <a:blip r:embed="rId2"/>
          <a:stretch>
            <a:fillRect/>
          </a:stretch>
        </p:blipFill>
        <p:spPr>
          <a:xfrm>
            <a:off x="200025" y="1799332"/>
            <a:ext cx="6315075" cy="7072313"/>
          </a:xfrm>
          <a:prstGeom prst="rect">
            <a:avLst/>
          </a:prstGeom>
        </p:spPr>
      </p:pic>
      <p:grpSp>
        <p:nvGrpSpPr>
          <p:cNvPr id="4" name="Group 3"/>
          <p:cNvGrpSpPr/>
          <p:nvPr/>
        </p:nvGrpSpPr>
        <p:grpSpPr>
          <a:xfrm>
            <a:off x="7162801" y="2365891"/>
            <a:ext cx="6205536" cy="6740010"/>
            <a:chOff x="7415212" y="2814637"/>
            <a:chExt cx="5700713" cy="5842517"/>
          </a:xfrm>
          <a:solidFill>
            <a:srgbClr val="FFB923"/>
          </a:solidFill>
        </p:grpSpPr>
        <p:sp>
          <p:nvSpPr>
            <p:cNvPr id="7" name="Freeform 6"/>
            <p:cNvSpPr/>
            <p:nvPr/>
          </p:nvSpPr>
          <p:spPr>
            <a:xfrm>
              <a:off x="7415212" y="8080873"/>
              <a:ext cx="5700712" cy="576281"/>
            </a:xfrm>
            <a:custGeom>
              <a:avLst/>
              <a:gdLst>
                <a:gd name="connsiteX0" fmla="*/ 0 w 5700712"/>
                <a:gd name="connsiteY0" fmla="*/ 0 h 576281"/>
                <a:gd name="connsiteX1" fmla="*/ 5700712 w 5700712"/>
                <a:gd name="connsiteY1" fmla="*/ 0 h 576281"/>
                <a:gd name="connsiteX2" fmla="*/ 5700712 w 5700712"/>
                <a:gd name="connsiteY2" fmla="*/ 576281 h 576281"/>
                <a:gd name="connsiteX3" fmla="*/ 0 w 5700712"/>
                <a:gd name="connsiteY3" fmla="*/ 576281 h 576281"/>
                <a:gd name="connsiteX4" fmla="*/ 0 w 5700712"/>
                <a:gd name="connsiteY4" fmla="*/ 0 h 57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0712" h="576281">
                  <a:moveTo>
                    <a:pt x="0" y="0"/>
                  </a:moveTo>
                  <a:lnTo>
                    <a:pt x="5700712" y="0"/>
                  </a:lnTo>
                  <a:lnTo>
                    <a:pt x="5700712" y="576281"/>
                  </a:lnTo>
                  <a:lnTo>
                    <a:pt x="0" y="576281"/>
                  </a:lnTo>
                  <a:lnTo>
                    <a:pt x="0" y="0"/>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4000" b="1" i="0" kern="1200" dirty="0" smtClean="0"/>
                <a:t>Knowledge Representation</a:t>
              </a:r>
              <a:endParaRPr lang="en-US" sz="4000" b="1" kern="1200" dirty="0"/>
            </a:p>
          </p:txBody>
        </p:sp>
        <p:sp>
          <p:nvSpPr>
            <p:cNvPr id="8" name="Freeform 7"/>
            <p:cNvSpPr/>
            <p:nvPr/>
          </p:nvSpPr>
          <p:spPr>
            <a:xfrm rot="21600000">
              <a:off x="7415212" y="7203196"/>
              <a:ext cx="5700713" cy="886321"/>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40" tIns="142241" rIns="142241" bIns="452656" numCol="1" spcCol="1270" anchor="ctr" anchorCtr="0">
              <a:noAutofit/>
            </a:bodyPr>
            <a:lstStyle/>
            <a:p>
              <a:pPr lvl="0" algn="ctr" defTabSz="889000">
                <a:lnSpc>
                  <a:spcPct val="90000"/>
                </a:lnSpc>
                <a:spcBef>
                  <a:spcPct val="0"/>
                </a:spcBef>
                <a:spcAft>
                  <a:spcPct val="35000"/>
                </a:spcAft>
              </a:pPr>
              <a:r>
                <a:rPr lang="en-IN" sz="4000" b="1" i="0" kern="1200" dirty="0" smtClean="0"/>
                <a:t>Pattern Evaluation</a:t>
              </a:r>
              <a:endParaRPr lang="en-US" sz="4000" b="1" kern="1200" dirty="0"/>
            </a:p>
          </p:txBody>
        </p:sp>
        <p:sp>
          <p:nvSpPr>
            <p:cNvPr id="9" name="Freeform 8"/>
            <p:cNvSpPr/>
            <p:nvPr/>
          </p:nvSpPr>
          <p:spPr>
            <a:xfrm rot="21600000">
              <a:off x="7415212" y="6325519"/>
              <a:ext cx="5700713" cy="886321"/>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40" tIns="142241" rIns="142241" bIns="452656" numCol="1" spcCol="1270" anchor="ctr" anchorCtr="0">
              <a:noAutofit/>
            </a:bodyPr>
            <a:lstStyle/>
            <a:p>
              <a:pPr lvl="0" algn="ctr" defTabSz="889000">
                <a:lnSpc>
                  <a:spcPct val="90000"/>
                </a:lnSpc>
                <a:spcBef>
                  <a:spcPct val="0"/>
                </a:spcBef>
                <a:spcAft>
                  <a:spcPct val="35000"/>
                </a:spcAft>
              </a:pPr>
              <a:r>
                <a:rPr lang="en-IN" sz="4000" b="1" i="0" kern="1200" dirty="0" smtClean="0"/>
                <a:t>Data Mining</a:t>
              </a:r>
              <a:endParaRPr lang="en-US" sz="4000" b="1" kern="1200" dirty="0"/>
            </a:p>
          </p:txBody>
        </p:sp>
        <p:sp>
          <p:nvSpPr>
            <p:cNvPr id="11" name="Freeform 10"/>
            <p:cNvSpPr/>
            <p:nvPr/>
          </p:nvSpPr>
          <p:spPr>
            <a:xfrm rot="21600000">
              <a:off x="7415212" y="5447843"/>
              <a:ext cx="5700712" cy="886321"/>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40" tIns="142241" rIns="142240" bIns="452656" numCol="1" spcCol="1270" anchor="ctr" anchorCtr="0">
              <a:noAutofit/>
            </a:bodyPr>
            <a:lstStyle/>
            <a:p>
              <a:pPr lvl="0" algn="ctr" defTabSz="889000">
                <a:lnSpc>
                  <a:spcPct val="90000"/>
                </a:lnSpc>
                <a:spcBef>
                  <a:spcPct val="0"/>
                </a:spcBef>
                <a:spcAft>
                  <a:spcPct val="35000"/>
                </a:spcAft>
              </a:pPr>
              <a:r>
                <a:rPr lang="en-IN" sz="4000" b="1" i="0" kern="1200" dirty="0" smtClean="0"/>
                <a:t>Data Transformation</a:t>
              </a:r>
              <a:endParaRPr lang="en-US" sz="4000" b="1" kern="1200" dirty="0"/>
            </a:p>
          </p:txBody>
        </p:sp>
        <p:sp>
          <p:nvSpPr>
            <p:cNvPr id="12" name="Freeform 11"/>
            <p:cNvSpPr/>
            <p:nvPr/>
          </p:nvSpPr>
          <p:spPr>
            <a:xfrm rot="21600000">
              <a:off x="7415212" y="4570166"/>
              <a:ext cx="5700712" cy="886321"/>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39" tIns="142241" rIns="142240" bIns="452655" numCol="1" spcCol="1270" anchor="ctr" anchorCtr="0">
              <a:noAutofit/>
            </a:bodyPr>
            <a:lstStyle/>
            <a:p>
              <a:pPr lvl="0" algn="ctr" defTabSz="889000">
                <a:lnSpc>
                  <a:spcPct val="90000"/>
                </a:lnSpc>
                <a:spcBef>
                  <a:spcPct val="0"/>
                </a:spcBef>
                <a:spcAft>
                  <a:spcPct val="35000"/>
                </a:spcAft>
              </a:pPr>
              <a:r>
                <a:rPr lang="en-IN" sz="4000" b="1" i="0" kern="1200" dirty="0" smtClean="0"/>
                <a:t>Data Reduction</a:t>
              </a:r>
              <a:endParaRPr lang="en-US" sz="4000" b="1" kern="1200" dirty="0"/>
            </a:p>
          </p:txBody>
        </p:sp>
        <p:sp>
          <p:nvSpPr>
            <p:cNvPr id="13" name="Freeform 12"/>
            <p:cNvSpPr/>
            <p:nvPr/>
          </p:nvSpPr>
          <p:spPr>
            <a:xfrm rot="21600000">
              <a:off x="7415212" y="3692490"/>
              <a:ext cx="5700712" cy="886321"/>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42239" tIns="142241" rIns="142240" bIns="452656" numCol="1" spcCol="1270" anchor="ctr" anchorCtr="0">
              <a:noAutofit/>
            </a:bodyPr>
            <a:lstStyle/>
            <a:p>
              <a:pPr lvl="0" algn="ctr" defTabSz="889000">
                <a:lnSpc>
                  <a:spcPct val="90000"/>
                </a:lnSpc>
                <a:spcBef>
                  <a:spcPct val="0"/>
                </a:spcBef>
                <a:spcAft>
                  <a:spcPct val="35000"/>
                </a:spcAft>
              </a:pPr>
              <a:r>
                <a:rPr lang="en-IN" sz="4000" b="1" i="0" kern="1200" dirty="0" smtClean="0"/>
                <a:t>Data Integration</a:t>
              </a:r>
              <a:endParaRPr lang="en-US" sz="4000" b="1" kern="1200" dirty="0"/>
            </a:p>
          </p:txBody>
        </p:sp>
        <p:sp>
          <p:nvSpPr>
            <p:cNvPr id="14" name="Freeform 13"/>
            <p:cNvSpPr/>
            <p:nvPr/>
          </p:nvSpPr>
          <p:spPr>
            <a:xfrm rot="21600000">
              <a:off x="7415212" y="2814637"/>
              <a:ext cx="5700712" cy="886322"/>
            </a:xfrm>
            <a:custGeom>
              <a:avLst/>
              <a:gdLst>
                <a:gd name="connsiteX0" fmla="*/ 0 w 5700712"/>
                <a:gd name="connsiteY0" fmla="*/ 310416 h 886320"/>
                <a:gd name="connsiteX1" fmla="*/ 2739566 w 5700712"/>
                <a:gd name="connsiteY1" fmla="*/ 310416 h 886320"/>
                <a:gd name="connsiteX2" fmla="*/ 2739566 w 5700712"/>
                <a:gd name="connsiteY2" fmla="*/ 221580 h 886320"/>
                <a:gd name="connsiteX3" fmla="*/ 2628776 w 5700712"/>
                <a:gd name="connsiteY3" fmla="*/ 221580 h 886320"/>
                <a:gd name="connsiteX4" fmla="*/ 2850356 w 5700712"/>
                <a:gd name="connsiteY4" fmla="*/ 0 h 886320"/>
                <a:gd name="connsiteX5" fmla="*/ 3071936 w 5700712"/>
                <a:gd name="connsiteY5" fmla="*/ 221580 h 886320"/>
                <a:gd name="connsiteX6" fmla="*/ 2961146 w 5700712"/>
                <a:gd name="connsiteY6" fmla="*/ 221580 h 886320"/>
                <a:gd name="connsiteX7" fmla="*/ 2961146 w 5700712"/>
                <a:gd name="connsiteY7" fmla="*/ 310416 h 886320"/>
                <a:gd name="connsiteX8" fmla="*/ 5700712 w 5700712"/>
                <a:gd name="connsiteY8" fmla="*/ 310416 h 886320"/>
                <a:gd name="connsiteX9" fmla="*/ 5700712 w 5700712"/>
                <a:gd name="connsiteY9" fmla="*/ 886320 h 886320"/>
                <a:gd name="connsiteX10" fmla="*/ 0 w 5700712"/>
                <a:gd name="connsiteY10" fmla="*/ 886320 h 886320"/>
                <a:gd name="connsiteX11" fmla="*/ 0 w 5700712"/>
                <a:gd name="connsiteY11" fmla="*/ 310416 h 88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0712" h="886320">
                  <a:moveTo>
                    <a:pt x="5700712" y="575904"/>
                  </a:moveTo>
                  <a:lnTo>
                    <a:pt x="2961146" y="575904"/>
                  </a:lnTo>
                  <a:lnTo>
                    <a:pt x="2961146" y="664740"/>
                  </a:lnTo>
                  <a:lnTo>
                    <a:pt x="3071936" y="664740"/>
                  </a:lnTo>
                  <a:lnTo>
                    <a:pt x="2850356" y="886319"/>
                  </a:lnTo>
                  <a:lnTo>
                    <a:pt x="2628776" y="664740"/>
                  </a:lnTo>
                  <a:lnTo>
                    <a:pt x="2739566" y="664740"/>
                  </a:lnTo>
                  <a:lnTo>
                    <a:pt x="2739566" y="575904"/>
                  </a:lnTo>
                  <a:lnTo>
                    <a:pt x="0" y="575904"/>
                  </a:lnTo>
                  <a:lnTo>
                    <a:pt x="0" y="1"/>
                  </a:lnTo>
                  <a:lnTo>
                    <a:pt x="5700712" y="1"/>
                  </a:lnTo>
                  <a:lnTo>
                    <a:pt x="5700712" y="575904"/>
                  </a:lnTo>
                  <a:close/>
                </a:path>
              </a:pathLst>
            </a:custGeom>
            <a:grpFill/>
          </p:spPr>
          <p:style>
            <a:lnRef idx="0">
              <a:schemeClr val="lt1">
                <a:hueOff val="0"/>
                <a:satOff val="0"/>
                <a:lumOff val="0"/>
                <a:alphaOff val="0"/>
              </a:schemeClr>
            </a:lnRef>
            <a:fillRef idx="3">
              <a:scrgbClr r="0" g="0" b="0"/>
            </a:fillRef>
            <a:effectRef idx="3">
              <a:schemeClr val="accent6">
                <a:hueOff val="0"/>
                <a:satOff val="0"/>
                <a:lumOff val="0"/>
                <a:alphaOff val="0"/>
              </a:schemeClr>
            </a:effectRef>
            <a:fontRef idx="minor">
              <a:schemeClr val="lt1"/>
            </a:fontRef>
          </p:style>
          <p:txBody>
            <a:bodyPr spcFirstLastPara="0" vert="horz" wrap="square" lIns="142239" tIns="142241" rIns="142240" bIns="452657" numCol="1" spcCol="1270" anchor="ctr" anchorCtr="0">
              <a:noAutofit/>
            </a:bodyPr>
            <a:lstStyle/>
            <a:p>
              <a:pPr lvl="0" algn="ctr" defTabSz="889000">
                <a:lnSpc>
                  <a:spcPct val="90000"/>
                </a:lnSpc>
                <a:spcBef>
                  <a:spcPct val="0"/>
                </a:spcBef>
                <a:spcAft>
                  <a:spcPct val="35000"/>
                </a:spcAft>
              </a:pPr>
              <a:r>
                <a:rPr lang="en-US" sz="4000" b="1" kern="1200" dirty="0" smtClean="0"/>
                <a:t>Data Cleaning</a:t>
              </a:r>
              <a:endParaRPr lang="en-US" sz="4000" b="1" kern="1200" dirty="0"/>
            </a:p>
          </p:txBody>
        </p:sp>
      </p:grpSp>
      <p:sp>
        <p:nvSpPr>
          <p:cNvPr id="10" name="TextBox 9"/>
          <p:cNvSpPr txBox="1"/>
          <p:nvPr/>
        </p:nvSpPr>
        <p:spPr>
          <a:xfrm>
            <a:off x="914400" y="323255"/>
            <a:ext cx="11887199" cy="1107996"/>
          </a:xfrm>
          <a:prstGeom prst="rect">
            <a:avLst/>
          </a:prstGeom>
          <a:solidFill>
            <a:srgbClr val="FFB923"/>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lnSpc>
                <a:spcPct val="150000"/>
              </a:lnSpc>
            </a:pPr>
            <a:r>
              <a:rPr lang="en-IN" sz="4400" b="1" dirty="0">
                <a:ln w="0"/>
                <a:solidFill>
                  <a:schemeClr val="bg1"/>
                </a:solidFill>
                <a:effectLst>
                  <a:outerShdw blurRad="38100" dist="25400" dir="5400000" algn="ctr" rotWithShape="0">
                    <a:srgbClr val="6E747A">
                      <a:alpha val="43000"/>
                    </a:srgbClr>
                  </a:outerShdw>
                </a:effectLst>
              </a:rPr>
              <a:t>STAGES OF DATA PREPROCESSING</a:t>
            </a:r>
            <a:endParaRPr lang="en-IN" sz="4400" b="1"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050344305"/>
      </p:ext>
    </p:extLst>
  </p:cSld>
  <p:clrMapOvr>
    <a:masterClrMapping/>
  </p:clrMapOvr>
  <p:transition spd="med">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13712" y="2207397"/>
            <a:ext cx="13088576" cy="7632859"/>
          </a:xfrm>
          <a:prstGeom prst="rect">
            <a:avLst/>
          </a:prstGeom>
        </p:spPr>
        <p:txBody>
          <a:bodyPr wrap="square" lIns="0" tIns="0" rIns="0" bIns="0" rtlCol="0" anchor="t">
            <a:spAutoFit/>
          </a:bodyPr>
          <a:lstStyle/>
          <a:p>
            <a:r>
              <a:rPr lang="en-US" sz="2800" b="1" dirty="0"/>
              <a:t>Data Warehouse</a:t>
            </a:r>
          </a:p>
          <a:p>
            <a:pPr marL="342900" indent="-342900">
              <a:buFont typeface="Arial" panose="020B0604020202020204" pitchFamily="34" charset="0"/>
              <a:buChar char="•"/>
            </a:pPr>
            <a:r>
              <a:rPr lang="en-US" sz="2400" dirty="0"/>
              <a:t>A data warehouse is a large collection of business data used to help an organization make decisions </a:t>
            </a:r>
            <a:endParaRPr lang="en-US" sz="2400" dirty="0" smtClean="0"/>
          </a:p>
          <a:p>
            <a:pPr marL="342900" indent="-342900">
              <a:buFont typeface="Arial" panose="020B0604020202020204" pitchFamily="34" charset="0"/>
              <a:buChar char="•"/>
            </a:pPr>
            <a:r>
              <a:rPr lang="en-US" sz="2400" dirty="0" smtClean="0"/>
              <a:t>Refers </a:t>
            </a:r>
            <a:r>
              <a:rPr lang="en-US" sz="2400" dirty="0"/>
              <a:t>to a place where data can be stored for useful mining. It is like a quick computer system with exceptionally huge data storage capacity</a:t>
            </a:r>
            <a:r>
              <a:rPr lang="en-US" sz="2400" dirty="0" smtClean="0"/>
              <a:t>.</a:t>
            </a:r>
          </a:p>
          <a:p>
            <a:pPr marL="342900" indent="-342900">
              <a:buFont typeface="Arial" panose="020B0604020202020204" pitchFamily="34" charset="0"/>
              <a:buChar char="•"/>
            </a:pPr>
            <a:r>
              <a:rPr lang="en-US" sz="2400" dirty="0" smtClean="0"/>
              <a:t>ETL is a process in Data Warehousing and it stands for Extract, Transform and Load. It is a process in which an ETL tool extracts the data from various data source systems, transforms it in the staging area, and then finally, loads it into the Data Warehouse system. </a:t>
            </a:r>
          </a:p>
          <a:p>
            <a:pPr marL="514350" indent="-514350" fontAlgn="base">
              <a:buFont typeface="+mj-lt"/>
              <a:buAutoNum type="arabicPeriod"/>
            </a:pPr>
            <a:r>
              <a:rPr lang="en-US" sz="2800" b="1" u="sng" dirty="0" smtClean="0"/>
              <a:t>Extraction:</a:t>
            </a:r>
          </a:p>
          <a:p>
            <a:pPr marL="342900" indent="-342900" fontAlgn="base">
              <a:buFont typeface="Arial" panose="020B0604020202020204" pitchFamily="34" charset="0"/>
              <a:buChar char="•"/>
            </a:pPr>
            <a:r>
              <a:rPr lang="en-US" sz="2400" dirty="0" smtClean="0"/>
              <a:t>Data </a:t>
            </a:r>
            <a:r>
              <a:rPr lang="en-US" sz="2400" dirty="0"/>
              <a:t>from various source systems is extracted which can be in various formats like relational databases, No SQL, XML, and flat files into the staging area. </a:t>
            </a:r>
            <a:endParaRPr lang="en-US" sz="2400" dirty="0" smtClean="0"/>
          </a:p>
          <a:p>
            <a:pPr marL="342900" indent="-342900" fontAlgn="base">
              <a:buFont typeface="Arial" panose="020B0604020202020204" pitchFamily="34" charset="0"/>
              <a:buChar char="•"/>
            </a:pPr>
            <a:r>
              <a:rPr lang="en-US" sz="2400" dirty="0" smtClean="0"/>
              <a:t>Loading </a:t>
            </a:r>
            <a:r>
              <a:rPr lang="en-US" sz="2400" dirty="0"/>
              <a:t>it directly into the data warehouse may damage it and rollback will be much more </a:t>
            </a:r>
            <a:r>
              <a:rPr lang="en-US" sz="2400" dirty="0" smtClean="0"/>
              <a:t>difficult.</a:t>
            </a:r>
          </a:p>
          <a:p>
            <a:pPr fontAlgn="base"/>
            <a:r>
              <a:rPr lang="en-US" sz="2800" b="1" dirty="0" smtClean="0"/>
              <a:t>2.  </a:t>
            </a:r>
            <a:r>
              <a:rPr lang="en-US" sz="2800" b="1" u="sng" dirty="0" smtClean="0"/>
              <a:t>Transformation</a:t>
            </a:r>
            <a:r>
              <a:rPr lang="en-US" sz="2800" b="1" u="sng" dirty="0"/>
              <a:t>: </a:t>
            </a:r>
            <a:r>
              <a:rPr lang="en-US" sz="2800" dirty="0" smtClean="0"/>
              <a:t> </a:t>
            </a:r>
          </a:p>
          <a:p>
            <a:pPr marL="800100" lvl="1" indent="-342900" fontAlgn="base">
              <a:buFont typeface="Arial" panose="020B0604020202020204" pitchFamily="34" charset="0"/>
              <a:buChar char="•"/>
            </a:pPr>
            <a:r>
              <a:rPr lang="en-US" sz="2400" dirty="0" smtClean="0"/>
              <a:t>Filtering – loading only certain attributes into the data warehouse.</a:t>
            </a:r>
          </a:p>
          <a:p>
            <a:pPr marL="800100" lvl="1" indent="-342900" fontAlgn="base">
              <a:buFont typeface="Arial" panose="020B0604020202020204" pitchFamily="34" charset="0"/>
              <a:buChar char="•"/>
            </a:pPr>
            <a:r>
              <a:rPr lang="en-US" sz="2400" dirty="0" smtClean="0"/>
              <a:t>Cleaning </a:t>
            </a:r>
            <a:r>
              <a:rPr lang="en-US" sz="2400" dirty="0"/>
              <a:t>– filling up the NULL values with some default </a:t>
            </a:r>
            <a:r>
              <a:rPr lang="en-US" sz="2400" dirty="0" smtClean="0"/>
              <a:t>values</a:t>
            </a:r>
            <a:r>
              <a:rPr lang="en-US" sz="2400" dirty="0"/>
              <a:t>.</a:t>
            </a:r>
            <a:endParaRPr lang="en-US" sz="2400" dirty="0" smtClean="0"/>
          </a:p>
          <a:p>
            <a:pPr marL="800100" lvl="1" indent="-342900" fontAlgn="base">
              <a:buFont typeface="Arial" panose="020B0604020202020204" pitchFamily="34" charset="0"/>
              <a:buChar char="•"/>
            </a:pPr>
            <a:r>
              <a:rPr lang="en-US" sz="2400" dirty="0" smtClean="0"/>
              <a:t>Joining </a:t>
            </a:r>
            <a:r>
              <a:rPr lang="en-US" sz="2400" dirty="0"/>
              <a:t>– joining multiple attributes into one.</a:t>
            </a:r>
          </a:p>
          <a:p>
            <a:pPr marL="800100" lvl="1" indent="-342900" fontAlgn="base">
              <a:buFont typeface="Arial" panose="020B0604020202020204" pitchFamily="34" charset="0"/>
              <a:buChar char="•"/>
            </a:pPr>
            <a:r>
              <a:rPr lang="en-US" sz="2400" dirty="0"/>
              <a:t>Splitting – splitting a single attribute into multiple attributes.</a:t>
            </a:r>
          </a:p>
          <a:p>
            <a:pPr marL="800100" lvl="1" indent="-342900" fontAlgn="base">
              <a:buFont typeface="Arial" panose="020B0604020202020204" pitchFamily="34" charset="0"/>
              <a:buChar char="•"/>
            </a:pPr>
            <a:r>
              <a:rPr lang="en-US" sz="2400" dirty="0"/>
              <a:t>Sorting – sorting tuples on the basis of some attribute (generally key-attribute</a:t>
            </a:r>
            <a:r>
              <a:rPr lang="en-US" sz="2400" dirty="0" smtClean="0"/>
              <a:t>).</a:t>
            </a:r>
            <a:endParaRPr lang="en-US" sz="2400" dirty="0"/>
          </a:p>
          <a:p>
            <a:pPr fontAlgn="base"/>
            <a:r>
              <a:rPr lang="en-US" sz="2800" b="1" dirty="0" smtClean="0"/>
              <a:t>3.  </a:t>
            </a:r>
            <a:r>
              <a:rPr lang="en-US" sz="2800" b="1" u="sng" dirty="0" smtClean="0"/>
              <a:t>Loading: </a:t>
            </a:r>
          </a:p>
          <a:p>
            <a:pPr fontAlgn="base"/>
            <a:r>
              <a:rPr lang="en-US" sz="2400" dirty="0" smtClean="0"/>
              <a:t>The transformed data is finally loaded into the data warehouse. Sometimes the data is updated by loading into the data warehouse very frequently and sometimes it is done after longer but regular intervals. </a:t>
            </a:r>
            <a:endParaRPr lang="en-US" sz="2400" dirty="0"/>
          </a:p>
        </p:txBody>
      </p:sp>
      <p:sp>
        <p:nvSpPr>
          <p:cNvPr id="4" name="TextBox 4"/>
          <p:cNvSpPr txBox="1"/>
          <p:nvPr/>
        </p:nvSpPr>
        <p:spPr>
          <a:xfrm>
            <a:off x="313712" y="508299"/>
            <a:ext cx="12893222" cy="1354218"/>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square" lIns="0" tIns="0" rIns="0" bIns="0" rtlCol="0" anchor="t">
            <a:spAutoFit/>
          </a:bodyPr>
          <a:lstStyle/>
          <a:p>
            <a:pPr algn="ctr"/>
            <a:r>
              <a:rPr lang="en-US" sz="8800" spc="-104" dirty="0">
                <a:solidFill>
                  <a:schemeClr val="tx1"/>
                </a:solidFill>
                <a:latin typeface="Clear Sans Regular"/>
              </a:rPr>
              <a:t>Data </a:t>
            </a:r>
            <a:r>
              <a:rPr lang="en-US" sz="8800" spc="-104" dirty="0" smtClean="0">
                <a:solidFill>
                  <a:schemeClr val="tx1"/>
                </a:solidFill>
                <a:latin typeface="Clear Sans Regular"/>
              </a:rPr>
              <a:t>Warehouse</a:t>
            </a:r>
            <a:endParaRPr lang="en-US" sz="8800" spc="-104" dirty="0">
              <a:solidFill>
                <a:schemeClr val="tx1"/>
              </a:solidFill>
              <a:latin typeface="Clear Sans Regular"/>
            </a:endParaRPr>
          </a:p>
        </p:txBody>
      </p:sp>
    </p:spTree>
  </p:cSld>
  <p:clrMapOvr>
    <a:masterClrMapping/>
  </p:clrMapOvr>
  <p:transition spd="med">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8194" name="Picture 2" descr="Hammad Afridi - Business Intelligence Developer - Tile Mountain | LinkedI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71875" y="1428750"/>
            <a:ext cx="9829800" cy="73846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p:cNvSpPr txBox="1"/>
          <p:nvPr/>
        </p:nvSpPr>
        <p:spPr>
          <a:xfrm>
            <a:off x="342900" y="3829050"/>
            <a:ext cx="2950381" cy="872034"/>
          </a:xfrm>
          <a:prstGeom prst="rect">
            <a:avLst/>
          </a:prstGeom>
        </p:spPr>
        <p:txBody>
          <a:bodyPr lIns="0" tIns="0" rIns="0" bIns="0" rtlCol="0" anchor="t">
            <a:spAutoFit/>
          </a:bodyPr>
          <a:lstStyle/>
          <a:p>
            <a:pPr>
              <a:lnSpc>
                <a:spcPts val="6824"/>
              </a:lnSpc>
            </a:pPr>
            <a:r>
              <a:rPr lang="en-US" sz="12450" spc="-104" dirty="0">
                <a:solidFill>
                  <a:schemeClr val="bg1"/>
                </a:solidFill>
                <a:latin typeface="Clear Sans Regular"/>
              </a:rPr>
              <a:t>ETL</a:t>
            </a:r>
            <a:endParaRPr lang="en-US" sz="12450" spc="-104" dirty="0">
              <a:solidFill>
                <a:schemeClr val="bg1"/>
              </a:solidFill>
              <a:latin typeface="Clear Sans Regular"/>
            </a:endParaRPr>
          </a:p>
        </p:txBody>
      </p:sp>
    </p:spTree>
    <p:extLst>
      <p:ext uri="{BB962C8B-B14F-4D97-AF65-F5344CB8AC3E}">
        <p14:creationId xmlns:p14="http://schemas.microsoft.com/office/powerpoint/2010/main" val="515571086"/>
      </p:ext>
    </p:extLst>
  </p:cSld>
  <p:clrMapOvr>
    <a:masterClrMapping/>
  </p:clrMapOvr>
  <p:transition spd="med">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3314" y="800100"/>
            <a:ext cx="5462829" cy="1527884"/>
            <a:chOff x="-324526" y="-2912214"/>
            <a:chExt cx="9640922" cy="2864783"/>
          </a:xfrm>
        </p:grpSpPr>
        <p:sp>
          <p:nvSpPr>
            <p:cNvPr id="3" name="TextBox 3"/>
            <p:cNvSpPr txBox="1"/>
            <p:nvPr/>
          </p:nvSpPr>
          <p:spPr>
            <a:xfrm>
              <a:off x="-324526" y="-2912214"/>
              <a:ext cx="9640922" cy="1683154"/>
            </a:xfrm>
            <a:prstGeom prst="rect">
              <a:avLst/>
            </a:prstGeom>
          </p:spPr>
          <p:txBody>
            <a:bodyPr lIns="0" tIns="0" rIns="0" bIns="0" rtlCol="0" anchor="t">
              <a:spAutoFit/>
            </a:bodyPr>
            <a:lstStyle/>
            <a:p>
              <a:pPr>
                <a:lnSpc>
                  <a:spcPts val="7012"/>
                </a:lnSpc>
                <a:spcBef>
                  <a:spcPct val="0"/>
                </a:spcBef>
              </a:pPr>
              <a:r>
                <a:rPr lang="en-US" sz="6374" dirty="0">
                  <a:solidFill>
                    <a:srgbClr val="000000"/>
                  </a:solidFill>
                  <a:latin typeface="Hammersmith One Bold"/>
                </a:rPr>
                <a:t>ETL Process</a:t>
              </a:r>
              <a:endParaRPr lang="en-US" sz="6374" dirty="0">
                <a:solidFill>
                  <a:srgbClr val="000000"/>
                </a:solidFill>
                <a:latin typeface="Hammersmith One Bold"/>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60" t="21264" r="6608" b="71845"/>
            <a:stretch>
              <a:fillRect/>
            </a:stretch>
          </p:blipFill>
          <p:spPr>
            <a:xfrm flipV="1">
              <a:off x="0" y="-1229062"/>
              <a:ext cx="5864091" cy="1181631"/>
            </a:xfrm>
            <a:prstGeom prst="rect">
              <a:avLst/>
            </a:prstGeom>
          </p:spPr>
        </p:pic>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60" t="21264" r="6608" b="71845"/>
          <a:stretch>
            <a:fillRect/>
          </a:stretch>
        </p:blipFill>
        <p:spPr>
          <a:xfrm rot="5400000">
            <a:off x="9633874" y="3379372"/>
            <a:ext cx="7315200" cy="606472"/>
          </a:xfrm>
          <a:prstGeom prst="rect">
            <a:avLst/>
          </a:prstGeom>
        </p:spPr>
      </p:pic>
      <p:sp>
        <p:nvSpPr>
          <p:cNvPr id="6" name="TextBox 6"/>
          <p:cNvSpPr txBox="1"/>
          <p:nvPr/>
        </p:nvSpPr>
        <p:spPr>
          <a:xfrm>
            <a:off x="1460770" y="4592258"/>
            <a:ext cx="3025888" cy="156621"/>
          </a:xfrm>
          <a:prstGeom prst="rect">
            <a:avLst/>
          </a:prstGeom>
        </p:spPr>
        <p:txBody>
          <a:bodyPr lIns="0" tIns="0" rIns="0" bIns="0" rtlCol="0" anchor="t">
            <a:spAutoFit/>
          </a:bodyPr>
          <a:lstStyle/>
          <a:p>
            <a:pPr>
              <a:lnSpc>
                <a:spcPts val="3413"/>
              </a:lnSpc>
              <a:spcBef>
                <a:spcPct val="0"/>
              </a:spcBef>
            </a:pPr>
            <a:r>
              <a:rPr lang="en-US" sz="2625" dirty="0">
                <a:solidFill>
                  <a:srgbClr val="000000"/>
                </a:solidFill>
                <a:latin typeface="Hammersmith One"/>
              </a:rPr>
              <a:t>EXTRACTION</a:t>
            </a:r>
            <a:endParaRPr lang="en-US" sz="2625" dirty="0">
              <a:solidFill>
                <a:srgbClr val="000000"/>
              </a:solidFill>
              <a:latin typeface="Hammersmith One"/>
            </a:endParaRPr>
          </a:p>
        </p:txBody>
      </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60770" y="3317128"/>
            <a:ext cx="995464" cy="915785"/>
          </a:xfrm>
          <a:prstGeom prst="rect">
            <a:avLst/>
          </a:prstGeom>
        </p:spPr>
      </p:pic>
      <p:sp>
        <p:nvSpPr>
          <p:cNvPr id="12" name="TextBox 12"/>
          <p:cNvSpPr txBox="1"/>
          <p:nvPr/>
        </p:nvSpPr>
        <p:spPr>
          <a:xfrm>
            <a:off x="9434454" y="4562792"/>
            <a:ext cx="3025888" cy="436017"/>
          </a:xfrm>
          <a:prstGeom prst="rect">
            <a:avLst/>
          </a:prstGeom>
        </p:spPr>
        <p:txBody>
          <a:bodyPr lIns="0" tIns="0" rIns="0" bIns="0" rtlCol="0" anchor="t">
            <a:spAutoFit/>
          </a:bodyPr>
          <a:lstStyle/>
          <a:p>
            <a:pPr>
              <a:lnSpc>
                <a:spcPts val="3413"/>
              </a:lnSpc>
              <a:spcBef>
                <a:spcPct val="0"/>
              </a:spcBef>
            </a:pPr>
            <a:r>
              <a:rPr lang="en-US" sz="2625" dirty="0">
                <a:solidFill>
                  <a:srgbClr val="000000"/>
                </a:solidFill>
                <a:latin typeface="Hammersmith One"/>
              </a:rPr>
              <a:t>LOAD</a:t>
            </a:r>
            <a:endParaRPr lang="en-US" sz="2625" dirty="0">
              <a:solidFill>
                <a:srgbClr val="000000"/>
              </a:solidFill>
              <a:latin typeface="Hammersmith One"/>
            </a:endParaRPr>
          </a:p>
        </p:txBody>
      </p:sp>
      <p:pic>
        <p:nvPicPr>
          <p:cNvPr id="18"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41"/>
              </a:ext>
            </a:extLst>
          </a:blip>
          <a:srcRect/>
          <a:stretch>
            <a:fillRect/>
          </a:stretch>
        </p:blipFill>
        <p:spPr>
          <a:xfrm>
            <a:off x="9471818" y="3435361"/>
            <a:ext cx="910439" cy="679321"/>
          </a:xfrm>
          <a:prstGeom prst="rect">
            <a:avLst/>
          </a:prstGeom>
        </p:spPr>
      </p:pic>
      <p:sp>
        <p:nvSpPr>
          <p:cNvPr id="9" name="TextBox 9"/>
          <p:cNvSpPr txBox="1"/>
          <p:nvPr/>
        </p:nvSpPr>
        <p:spPr>
          <a:xfrm>
            <a:off x="5441127" y="4597357"/>
            <a:ext cx="3025888" cy="436017"/>
          </a:xfrm>
          <a:prstGeom prst="rect">
            <a:avLst/>
          </a:prstGeom>
        </p:spPr>
        <p:txBody>
          <a:bodyPr lIns="0" tIns="0" rIns="0" bIns="0" rtlCol="0" anchor="t">
            <a:spAutoFit/>
          </a:bodyPr>
          <a:lstStyle/>
          <a:p>
            <a:pPr>
              <a:lnSpc>
                <a:spcPts val="3413"/>
              </a:lnSpc>
              <a:spcBef>
                <a:spcPct val="0"/>
              </a:spcBef>
            </a:pPr>
            <a:r>
              <a:rPr lang="en-US" sz="2625" dirty="0">
                <a:solidFill>
                  <a:srgbClr val="000000"/>
                </a:solidFill>
                <a:latin typeface="Hammersmith One"/>
              </a:rPr>
              <a:t>TRANSFORMATION</a:t>
            </a:r>
            <a:endParaRPr lang="en-US" sz="2625" dirty="0">
              <a:solidFill>
                <a:srgbClr val="000000"/>
              </a:solidFill>
              <a:latin typeface="Hammersmith One"/>
            </a:endParaRPr>
          </a:p>
        </p:txBody>
      </p:sp>
      <p:pic>
        <p:nvPicPr>
          <p:cNvPr id="19" name="Picture 17"/>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 xmlns:asvg="http://schemas.microsoft.com/office/drawing/2016/SVG/main" r:embed="rId33"/>
              </a:ext>
            </a:extLst>
          </a:blip>
          <a:srcRect/>
          <a:stretch>
            <a:fillRect/>
          </a:stretch>
        </p:blipFill>
        <p:spPr>
          <a:xfrm>
            <a:off x="5463800" y="3469926"/>
            <a:ext cx="790918" cy="747159"/>
          </a:xfrm>
          <a:prstGeom prst="rect">
            <a:avLst/>
          </a:prstGeom>
        </p:spPr>
      </p:pic>
      <p:pic>
        <p:nvPicPr>
          <p:cNvPr id="20" name="Picture 4" descr="ETL Data Warehouse Services and Solutions | #site_title"/>
          <p:cNvPicPr>
            <a:picLocks noChangeAspect="1" noChangeArrowheads="1" noCrop="1"/>
          </p:cNvPicPr>
          <p:nvPr/>
        </p:nvPicPr>
        <p:blipFill>
          <a:blip r:embed="rId43">
            <a:extLst>
              <a:ext uri="{BEBA8EAE-BF5A-486C-A8C5-ECC9F3942E4B}">
                <a14:imgProps xmlns:a14="http://schemas.microsoft.com/office/drawing/2010/main">
                  <a14:imgLayer r:embed="rId4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33797" y="169897"/>
            <a:ext cx="7606684" cy="26085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media.geeksforgeeks.org/wp-content/uploads/ETL.jpg"/>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367056" y="5379081"/>
            <a:ext cx="9739312" cy="4757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grpSp>
        <p:nvGrpSpPr>
          <p:cNvPr id="5" name="Group 4"/>
          <p:cNvGrpSpPr/>
          <p:nvPr/>
        </p:nvGrpSpPr>
        <p:grpSpPr>
          <a:xfrm>
            <a:off x="381000" y="-342900"/>
            <a:ext cx="13030200" cy="10440114"/>
            <a:chOff x="190500" y="-342900"/>
            <a:chExt cx="13030200" cy="10440114"/>
          </a:xfrm>
        </p:grpSpPr>
        <p:pic>
          <p:nvPicPr>
            <p:cNvPr id="2" name="Picture 1"/>
            <p:cNvPicPr>
              <a:picLocks noChangeAspect="1"/>
            </p:cNvPicPr>
            <p:nvPr/>
          </p:nvPicPr>
          <p:blipFill rotWithShape="1">
            <a:blip r:embed="rId2"/>
            <a:srcRect l="282" t="-9423" r="5298" b="18573"/>
            <a:stretch/>
          </p:blipFill>
          <p:spPr>
            <a:xfrm>
              <a:off x="342900" y="-342900"/>
              <a:ext cx="12725400" cy="5410200"/>
            </a:xfrm>
            <a:prstGeom prst="rect">
              <a:avLst/>
            </a:prstGeom>
          </p:spPr>
        </p:pic>
        <p:sp>
          <p:nvSpPr>
            <p:cNvPr id="4" name="Rectangle 3"/>
            <p:cNvSpPr/>
            <p:nvPr/>
          </p:nvSpPr>
          <p:spPr>
            <a:xfrm>
              <a:off x="190500" y="5295900"/>
              <a:ext cx="13030200" cy="480131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0" algn="ctr"/>
              <a:r>
                <a:rPr lang="en-US" sz="6600" b="1" dirty="0">
                  <a:solidFill>
                    <a:srgbClr val="FF9900"/>
                  </a:solidFill>
                  <a:latin typeface="erdana"/>
                </a:rPr>
                <a:t>Data </a:t>
              </a:r>
              <a:r>
                <a:rPr lang="en-US" sz="6600" b="1" dirty="0" smtClean="0">
                  <a:solidFill>
                    <a:srgbClr val="FF9900"/>
                  </a:solidFill>
                  <a:latin typeface="erdana"/>
                </a:rPr>
                <a:t>Mining</a:t>
              </a:r>
              <a:endParaRPr lang="en-US" sz="6600" b="1" dirty="0">
                <a:solidFill>
                  <a:srgbClr val="FF9900"/>
                </a:solidFill>
                <a:latin typeface="erdana"/>
              </a:endParaRPr>
            </a:p>
            <a:p>
              <a:pPr marL="342900" lvl="0" indent="-342900">
                <a:buFont typeface="Arial" panose="020B0604020202020204" pitchFamily="34" charset="0"/>
                <a:buChar char="•"/>
              </a:pPr>
              <a:r>
                <a:rPr lang="en-US" sz="2400" dirty="0">
                  <a:solidFill>
                    <a:srgbClr val="000000"/>
                  </a:solidFill>
                  <a:latin typeface="verdana" panose="020B0604030504040204" pitchFamily="34" charset="0"/>
                </a:rPr>
                <a:t>Data mining refers to the analysis of data</a:t>
              </a:r>
              <a:r>
                <a:rPr lang="en-US" sz="2400" dirty="0" smtClean="0">
                  <a:solidFill>
                    <a:srgbClr val="000000"/>
                  </a:solidFill>
                  <a:latin typeface="verdana" panose="020B0604030504040204" pitchFamily="34" charset="0"/>
                </a:rPr>
                <a:t>.</a:t>
              </a:r>
            </a:p>
            <a:p>
              <a:pPr marL="342900" lvl="0" indent="-342900">
                <a:buFont typeface="Arial" panose="020B0604020202020204" pitchFamily="34" charset="0"/>
                <a:buChar char="•"/>
              </a:pPr>
              <a:r>
                <a:rPr lang="en-US" sz="2400" dirty="0">
                  <a:solidFill>
                    <a:srgbClr val="000000"/>
                  </a:solidFill>
                  <a:latin typeface="verdana" panose="020B0604030504040204" pitchFamily="34" charset="0"/>
                </a:rPr>
                <a:t>Data mining, also known as </a:t>
              </a:r>
              <a:r>
                <a:rPr lang="en-US" sz="2400" b="1" dirty="0">
                  <a:solidFill>
                    <a:srgbClr val="000000"/>
                  </a:solidFill>
                  <a:latin typeface="verdana" panose="020B0604030504040204" pitchFamily="34" charset="0"/>
                </a:rPr>
                <a:t>knowledge discovery in data (KDD), </a:t>
              </a:r>
              <a:r>
                <a:rPr lang="en-US" sz="2400" dirty="0">
                  <a:solidFill>
                    <a:srgbClr val="000000"/>
                  </a:solidFill>
                  <a:latin typeface="verdana" panose="020B0604030504040204" pitchFamily="34" charset="0"/>
                </a:rPr>
                <a:t>is the process of uncovering patterns and other valuable information from large data sets.  </a:t>
              </a:r>
              <a:endParaRPr lang="en-US" sz="2400" dirty="0" smtClean="0">
                <a:solidFill>
                  <a:srgbClr val="000000"/>
                </a:solidFill>
                <a:latin typeface="verdana" panose="020B0604030504040204" pitchFamily="34" charset="0"/>
              </a:endParaRPr>
            </a:p>
            <a:p>
              <a:pPr marL="342900" lvl="0" indent="-342900">
                <a:buFont typeface="Arial" panose="020B0604020202020204" pitchFamily="34" charset="0"/>
                <a:buChar char="•"/>
              </a:pPr>
              <a:r>
                <a:rPr lang="en-US" sz="2400" dirty="0" smtClean="0">
                  <a:solidFill>
                    <a:srgbClr val="000000"/>
                  </a:solidFill>
                  <a:latin typeface="verdana" panose="020B0604030504040204" pitchFamily="34" charset="0"/>
                </a:rPr>
                <a:t>In </a:t>
              </a:r>
              <a:r>
                <a:rPr lang="en-US" sz="2400" dirty="0">
                  <a:solidFill>
                    <a:srgbClr val="000000"/>
                  </a:solidFill>
                  <a:latin typeface="verdana" panose="020B0604030504040204" pitchFamily="34" charset="0"/>
                </a:rPr>
                <a:t>the data mining process, the computer analyzes the data and extract useful information from it. </a:t>
              </a:r>
              <a:endParaRPr lang="en-US" sz="2400" dirty="0" smtClean="0">
                <a:solidFill>
                  <a:srgbClr val="000000"/>
                </a:solidFill>
                <a:latin typeface="verdana" panose="020B0604030504040204" pitchFamily="34" charset="0"/>
              </a:endParaRPr>
            </a:p>
            <a:p>
              <a:pPr marL="342900" lvl="0" indent="-342900">
                <a:buFont typeface="Arial" panose="020B0604020202020204" pitchFamily="34" charset="0"/>
                <a:buChar char="•"/>
              </a:pPr>
              <a:r>
                <a:rPr lang="en-US" sz="2400" dirty="0" smtClean="0">
                  <a:solidFill>
                    <a:srgbClr val="000000"/>
                  </a:solidFill>
                  <a:latin typeface="verdana" panose="020B0604030504040204" pitchFamily="34" charset="0"/>
                </a:rPr>
                <a:t>It </a:t>
              </a:r>
              <a:r>
                <a:rPr lang="en-US" sz="2400" dirty="0">
                  <a:solidFill>
                    <a:srgbClr val="000000"/>
                  </a:solidFill>
                  <a:latin typeface="verdana" panose="020B0604030504040204" pitchFamily="34" charset="0"/>
                </a:rPr>
                <a:t>looks for hidden patterns within the data set and try to predict future behavior. </a:t>
              </a:r>
              <a:endParaRPr lang="en-US" sz="2400" dirty="0" smtClean="0">
                <a:solidFill>
                  <a:srgbClr val="000000"/>
                </a:solidFill>
                <a:latin typeface="verdana" panose="020B0604030504040204" pitchFamily="34" charset="0"/>
              </a:endParaRPr>
            </a:p>
            <a:p>
              <a:pPr marL="342900" lvl="0" indent="-342900">
                <a:buFont typeface="Arial" panose="020B0604020202020204" pitchFamily="34" charset="0"/>
                <a:buChar char="•"/>
              </a:pPr>
              <a:r>
                <a:rPr lang="en-US" sz="2400" dirty="0" smtClean="0">
                  <a:solidFill>
                    <a:srgbClr val="000000"/>
                  </a:solidFill>
                  <a:latin typeface="verdana" panose="020B0604030504040204" pitchFamily="34" charset="0"/>
                </a:rPr>
                <a:t>Data </a:t>
              </a:r>
              <a:r>
                <a:rPr lang="en-US" sz="2400" dirty="0">
                  <a:solidFill>
                    <a:srgbClr val="000000"/>
                  </a:solidFill>
                  <a:latin typeface="verdana" panose="020B0604030504040204" pitchFamily="34" charset="0"/>
                </a:rPr>
                <a:t>mining is primarily used to discover and indicate relationships among the data sets.</a:t>
              </a:r>
              <a:endParaRPr lang="en-US" sz="2400" dirty="0">
                <a:solidFill>
                  <a:srgbClr val="000000"/>
                </a:solidFill>
                <a:latin typeface="verdana" panose="020B0604030504040204" pitchFamily="34" charset="0"/>
              </a:endParaRPr>
            </a:p>
          </p:txBody>
        </p:sp>
      </p:grpSp>
    </p:spTree>
    <p:extLst>
      <p:ext uri="{BB962C8B-B14F-4D97-AF65-F5344CB8AC3E}">
        <p14:creationId xmlns:p14="http://schemas.microsoft.com/office/powerpoint/2010/main" val="1387555609"/>
      </p:ext>
    </p:extLst>
  </p:cSld>
  <p:clrMapOvr>
    <a:masterClrMapping/>
  </p:clrMapOvr>
  <p:transition spd="med">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343" y="190500"/>
            <a:ext cx="12534900" cy="762000"/>
          </a:xfrm>
          <a:solidFill>
            <a:srgbClr val="FFB923"/>
          </a:solidFill>
        </p:spPr>
        <p:style>
          <a:lnRef idx="2">
            <a:schemeClr val="accent6">
              <a:shade val="50000"/>
            </a:schemeClr>
          </a:lnRef>
          <a:fillRef idx="1">
            <a:schemeClr val="accent6"/>
          </a:fillRef>
          <a:effectRef idx="0">
            <a:schemeClr val="accent6"/>
          </a:effectRef>
          <a:fontRef idx="minor">
            <a:schemeClr val="lt1"/>
          </a:fontRef>
        </p:style>
        <p:txBody>
          <a:bodyPr>
            <a:normAutofit fontScale="90000"/>
          </a:bodyPr>
          <a:lstStyle/>
          <a:p>
            <a:r>
              <a:rPr lang="en-IN" sz="6600" dirty="0"/>
              <a:t>Data </a:t>
            </a:r>
            <a:r>
              <a:rPr lang="en-IN" sz="6600" dirty="0" smtClean="0"/>
              <a:t>Mining </a:t>
            </a:r>
            <a:r>
              <a:rPr lang="en-IN" sz="6600" dirty="0"/>
              <a:t>A</a:t>
            </a:r>
            <a:r>
              <a:rPr lang="en-IN" sz="6600" dirty="0" smtClean="0"/>
              <a:t>pplications</a:t>
            </a:r>
            <a:endParaRPr lang="en-IN" sz="6600" dirty="0"/>
          </a:p>
        </p:txBody>
      </p:sp>
      <p:sp>
        <p:nvSpPr>
          <p:cNvPr id="3" name="Content Placeholder 2"/>
          <p:cNvSpPr>
            <a:spLocks noGrp="1"/>
          </p:cNvSpPr>
          <p:nvPr>
            <p:ph idx="1"/>
          </p:nvPr>
        </p:nvSpPr>
        <p:spPr>
          <a:xfrm>
            <a:off x="359888" y="952501"/>
            <a:ext cx="13051312" cy="9334500"/>
          </a:xfrm>
        </p:spPr>
        <p:txBody>
          <a:bodyPr>
            <a:noAutofit/>
          </a:bodyPr>
          <a:lstStyle/>
          <a:p>
            <a:pPr fontAlgn="base"/>
            <a:r>
              <a:rPr lang="en-US" b="1" dirty="0" smtClean="0"/>
              <a:t>Sales </a:t>
            </a:r>
            <a:r>
              <a:rPr lang="en-US" b="1" dirty="0"/>
              <a:t>and marketing</a:t>
            </a:r>
          </a:p>
          <a:p>
            <a:pPr lvl="1" fontAlgn="base"/>
            <a:r>
              <a:rPr lang="en-US" sz="2400" dirty="0"/>
              <a:t>Companies collect a massive amount of data about their customers and prospects. By observing consumer demographics and online user behavior, companies can use data to optimize their marketing campaigns, improving </a:t>
            </a:r>
            <a:r>
              <a:rPr lang="en-US" sz="2400" dirty="0" smtClean="0"/>
              <a:t>segmentation.</a:t>
            </a:r>
          </a:p>
          <a:p>
            <a:pPr lvl="1" fontAlgn="base"/>
            <a:r>
              <a:rPr lang="en-US" sz="2400" b="1" dirty="0" smtClean="0"/>
              <a:t>Predictive </a:t>
            </a:r>
            <a:r>
              <a:rPr lang="en-US" sz="2400" b="1" dirty="0"/>
              <a:t>analyses </a:t>
            </a:r>
            <a:r>
              <a:rPr lang="en-US" sz="2400" dirty="0"/>
              <a:t>can also help teams to set expectations with their stakeholders, providing yield estimates from any increases or decreases in marketing investment.</a:t>
            </a:r>
          </a:p>
          <a:p>
            <a:pPr fontAlgn="base"/>
            <a:r>
              <a:rPr lang="en-US" b="1" dirty="0"/>
              <a:t>Education</a:t>
            </a:r>
          </a:p>
          <a:p>
            <a:pPr lvl="1" fontAlgn="base"/>
            <a:r>
              <a:rPr lang="en-US" sz="2400" dirty="0"/>
              <a:t>Educational institutions have started to collect data to understand their student populations as well as which environments are conducive to success. </a:t>
            </a:r>
            <a:endParaRPr lang="en-US" sz="2400" dirty="0" smtClean="0"/>
          </a:p>
          <a:p>
            <a:pPr lvl="1" fontAlgn="base"/>
            <a:r>
              <a:rPr lang="en-US" sz="2400" dirty="0" smtClean="0"/>
              <a:t>As </a:t>
            </a:r>
            <a:r>
              <a:rPr lang="en-US" sz="2400" dirty="0"/>
              <a:t>courses continue to transfer to online platforms, they can use a variety of dimensions and metrics to observe and evaluate performance, such as keystroke, student profiles, classes, universities, time spent, etc.</a:t>
            </a:r>
          </a:p>
          <a:p>
            <a:pPr fontAlgn="base"/>
            <a:r>
              <a:rPr lang="en-US" b="1" dirty="0"/>
              <a:t>Operational optimization</a:t>
            </a:r>
          </a:p>
          <a:p>
            <a:pPr lvl="1" fontAlgn="base"/>
            <a:r>
              <a:rPr lang="en-US" sz="2400" b="1" dirty="0" smtClean="0"/>
              <a:t>Process mining</a:t>
            </a:r>
            <a:r>
              <a:rPr lang="en-US" sz="2400" dirty="0" smtClean="0"/>
              <a:t> leverages data </a:t>
            </a:r>
            <a:r>
              <a:rPr lang="en-US" sz="2400" dirty="0"/>
              <a:t>mining techniques to reduce costs across operational functions, enabling </a:t>
            </a:r>
            <a:r>
              <a:rPr lang="en-US" sz="2400" dirty="0" smtClean="0"/>
              <a:t>organizations </a:t>
            </a:r>
            <a:r>
              <a:rPr lang="en-US" sz="2400" dirty="0"/>
              <a:t>to run more efficiently. </a:t>
            </a:r>
            <a:endParaRPr lang="en-US" sz="2400" dirty="0" smtClean="0"/>
          </a:p>
          <a:p>
            <a:pPr lvl="1" fontAlgn="base"/>
            <a:r>
              <a:rPr lang="en-US" sz="2400" dirty="0" smtClean="0"/>
              <a:t>This </a:t>
            </a:r>
            <a:r>
              <a:rPr lang="en-US" sz="2400" dirty="0"/>
              <a:t>practice has helped to identify costly bottlenecks and improve decision-making among business leaders.</a:t>
            </a:r>
          </a:p>
          <a:p>
            <a:pPr fontAlgn="base"/>
            <a:r>
              <a:rPr lang="en-US" b="1" dirty="0"/>
              <a:t>Fraud </a:t>
            </a:r>
            <a:r>
              <a:rPr lang="en-US" b="1" dirty="0" smtClean="0"/>
              <a:t>detection</a:t>
            </a:r>
          </a:p>
          <a:p>
            <a:pPr lvl="1" fontAlgn="base"/>
            <a:r>
              <a:rPr lang="en-US" sz="2400" dirty="0"/>
              <a:t>While frequently occurring patterns in data can provide teams with valuable insight, observing data anomalies is also beneficial, assisting companies in detecting </a:t>
            </a:r>
            <a:r>
              <a:rPr lang="en-US" sz="2400" dirty="0" smtClean="0"/>
              <a:t>fraud.</a:t>
            </a:r>
          </a:p>
          <a:p>
            <a:pPr lvl="1" fontAlgn="base"/>
            <a:r>
              <a:rPr lang="en-US" sz="2400" dirty="0" smtClean="0"/>
              <a:t>While </a:t>
            </a:r>
            <a:r>
              <a:rPr lang="en-US" sz="2400" dirty="0"/>
              <a:t>this is a well-known use case within banking and other financial institutions, SaaS-based companies have also started to adopt these practices to eliminate fake user accounts from their datasets</a:t>
            </a:r>
            <a:r>
              <a:rPr lang="en-US" sz="2400" dirty="0" smtClean="0"/>
              <a:t>.</a:t>
            </a:r>
            <a:endParaRPr lang="en-IN" sz="2400" dirty="0"/>
          </a:p>
        </p:txBody>
      </p:sp>
    </p:spTree>
    <p:extLst>
      <p:ext uri="{BB962C8B-B14F-4D97-AF65-F5344CB8AC3E}">
        <p14:creationId xmlns:p14="http://schemas.microsoft.com/office/powerpoint/2010/main" val="1024976033"/>
      </p:ext>
    </p:extLst>
  </p:cSld>
  <p:clrMapOvr>
    <a:masterClrMapping/>
  </p:clrMapOvr>
  <p:transition spd="med">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2900" y="2476500"/>
            <a:ext cx="13030201" cy="6886835"/>
            <a:chOff x="152400" y="2290566"/>
            <a:chExt cx="13531174" cy="6886835"/>
          </a:xfrm>
        </p:grpSpPr>
        <p:pic>
          <p:nvPicPr>
            <p:cNvPr id="4" name="Picture 2" descr="https://rayli.net/blog/wp-content/uploads/2015/04/data_mining_timeline.jpg"/>
            <p:cNvPicPr>
              <a:picLocks noChangeAspect="1" noChangeArrowheads="1"/>
            </p:cNvPicPr>
            <p:nvPr/>
          </p:nvPicPr>
          <p:blipFill>
            <a:blip r:embed="rId2"/>
            <a:srcRect/>
            <a:stretch>
              <a:fillRect/>
            </a:stretch>
          </p:blipFill>
          <p:spPr bwMode="auto">
            <a:xfrm>
              <a:off x="4802221" y="2433570"/>
              <a:ext cx="8881353" cy="6600825"/>
            </a:xfrm>
            <a:prstGeom prst="rect">
              <a:avLst/>
            </a:prstGeom>
            <a:noFill/>
          </p:spPr>
        </p:pic>
        <p:pic>
          <p:nvPicPr>
            <p:cNvPr id="5" name="Picture 4"/>
            <p:cNvPicPr>
              <a:picLocks noChangeAspect="1"/>
            </p:cNvPicPr>
            <p:nvPr/>
          </p:nvPicPr>
          <p:blipFill>
            <a:blip r:embed="rId3"/>
            <a:stretch>
              <a:fillRect/>
            </a:stretch>
          </p:blipFill>
          <p:spPr>
            <a:xfrm>
              <a:off x="152400" y="2290566"/>
              <a:ext cx="6457950" cy="6886835"/>
            </a:xfrm>
            <a:prstGeom prst="rect">
              <a:avLst/>
            </a:prstGeom>
          </p:spPr>
        </p:pic>
      </p:grpSp>
      <p:sp>
        <p:nvSpPr>
          <p:cNvPr id="6" name="Title 1"/>
          <p:cNvSpPr txBox="1">
            <a:spLocks/>
          </p:cNvSpPr>
          <p:nvPr/>
        </p:nvSpPr>
        <p:spPr>
          <a:xfrm>
            <a:off x="533400" y="528572"/>
            <a:ext cx="12534900" cy="952500"/>
          </a:xfrm>
          <a:prstGeom prst="rect">
            <a:avLst/>
          </a:prstGeom>
          <a:solidFill>
            <a:srgbClr val="FFB923"/>
          </a:solidFill>
        </p:spPr>
        <p:style>
          <a:lnRef idx="2">
            <a:schemeClr val="accent6">
              <a:shade val="50000"/>
            </a:schemeClr>
          </a:lnRef>
          <a:fillRef idx="1">
            <a:schemeClr val="accent6"/>
          </a:fillRef>
          <a:effectRef idx="0">
            <a:schemeClr val="accent6"/>
          </a:effectRef>
          <a:fontRef idx="minor">
            <a:schemeClr val="lt1"/>
          </a:fontRef>
        </p:style>
        <p:txBody>
          <a:bodyPr>
            <a:normAutofit fontScale="90000" lnSpcReduction="10000"/>
          </a:bodyPr>
          <a:lstStyle>
            <a:lvl1pPr algn="ctr" defTabSz="685800" rtl="0" eaLnBrk="1" latinLnBrk="0" hangingPunct="1">
              <a:spcBef>
                <a:spcPct val="0"/>
              </a:spcBef>
              <a:buNone/>
              <a:defRPr sz="33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6600" dirty="0" smtClean="0"/>
              <a:t>Data Mining Applications</a:t>
            </a:r>
            <a:endParaRPr lang="en-IN" sz="6600" dirty="0"/>
          </a:p>
        </p:txBody>
      </p:sp>
    </p:spTree>
    <p:extLst>
      <p:ext uri="{BB962C8B-B14F-4D97-AF65-F5344CB8AC3E}">
        <p14:creationId xmlns:p14="http://schemas.microsoft.com/office/powerpoint/2010/main" val="452403580"/>
      </p:ext>
    </p:extLst>
  </p:cSld>
  <p:clrMapOvr>
    <a:masterClrMapping/>
  </p:clrMapOvr>
  <p:transition spd="med">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TotalTime>
  <Words>860</Words>
  <Application>Microsoft Office PowerPoint</Application>
  <PresentationFormat>Custom</PresentationFormat>
  <Paragraphs>179</Paragraphs>
  <Slides>18</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Clear Sans Regular Bold</vt:lpstr>
      <vt:lpstr>Hammersmith One Bold</vt:lpstr>
      <vt:lpstr>Verdana</vt:lpstr>
      <vt:lpstr>Clear Sans Regular</vt:lpstr>
      <vt:lpstr>Lato</vt:lpstr>
      <vt:lpstr>Segoe UI</vt:lpstr>
      <vt:lpstr>IBM Plex Sans</vt:lpstr>
      <vt:lpstr>Hammersmith One</vt:lpstr>
      <vt:lpstr>Calibri</vt:lpstr>
      <vt:lpstr>erdana</vt:lpstr>
      <vt:lpstr>Wingdings</vt:lpstr>
      <vt:lpstr>Office Theme</vt:lpstr>
      <vt:lpstr>PowerPoint Presentation</vt:lpstr>
      <vt:lpstr>PowerPoint Presentation</vt:lpstr>
      <vt:lpstr>STAGES OF DATA MINING</vt:lpstr>
      <vt:lpstr>PowerPoint Presentation</vt:lpstr>
      <vt:lpstr>PowerPoint Presentation</vt:lpstr>
      <vt:lpstr>PowerPoint Presentation</vt:lpstr>
      <vt:lpstr>PowerPoint Presentation</vt:lpstr>
      <vt:lpstr>Data Mining Applications</vt:lpstr>
      <vt:lpstr>PowerPoint Presentation</vt:lpstr>
      <vt:lpstr>PowerPoint Presentation</vt:lpstr>
      <vt:lpstr>PowerPoint Presentation</vt:lpstr>
      <vt:lpstr>PowerPoint Presentation</vt:lpstr>
      <vt:lpstr>Outliers are data points that are far from other data points. They're unusual values in a dataset. First, we have to ask ourselves how that outlier came to exist?  &gt; Data entry error?  &gt; An accidental response that was recorded correctly?  &gt; Intentional misrepresentation?  &gt; A correct value that we simply didn’t expect? So how do we know which it is? We can:     &gt;Keep them and make a note  &gt;Replace them with mean/median data  &gt;Transform the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Seminar_DL</dc:title>
  <dc:creator>DELL</dc:creator>
  <cp:lastModifiedBy>DELL</cp:lastModifiedBy>
  <cp:revision>48</cp:revision>
  <dcterms:created xsi:type="dcterms:W3CDTF">2006-08-16T00:00:00Z</dcterms:created>
  <dcterms:modified xsi:type="dcterms:W3CDTF">2021-11-09T09:17:10Z</dcterms:modified>
  <dc:identifier>DAEujv6PNhE</dc:identifier>
</cp:coreProperties>
</file>